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7"/>
  </p:notesMasterIdLst>
  <p:sldIdLst>
    <p:sldId id="272"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0" r:id="rId16"/>
  </p:sldIdLst>
  <p:sldSz cx="12192000" cy="6858000"/>
  <p:notesSz cx="12192000" cy="6858000"/>
  <p:embeddedFontLst>
    <p:embeddedFont>
      <p:font typeface="Lucida Sans" panose="020B0602030504020204" pitchFamily="34" charset="0"/>
      <p:regular r:id="rId18"/>
      <p:bold r:id="rId19"/>
      <p:italic r:id="rId20"/>
      <p:boldItalic r:id="rId21"/>
    </p:embeddedFont>
    <p:embeddedFont>
      <p:font typeface="Roboto Mono" panose="00000009000000000000" pitchFamily="49" charset="0"/>
      <p:regular r:id="rId22"/>
      <p:bold r:id="rId23"/>
      <p:italic r:id="rId24"/>
      <p:boldItalic r:id="rId25"/>
    </p:embeddedFont>
    <p:embeddedFont>
      <p:font typeface="Tahoma" panose="020B0604030504040204" pitchFamily="3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CA4477-4F62-4CCE-9A58-B6BAECF4327D}" v="2" dt="2024-04-22T21:56:52.3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44" y="4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B74A5A-9AAE-4BCE-AB32-F1A6170F1FF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843F9C5-B5DC-4E09-84D6-2C6D590FF72A}">
      <dgm:prSet/>
      <dgm:spPr/>
      <dgm:t>
        <a:bodyPr/>
        <a:lstStyle/>
        <a:p>
          <a:pPr>
            <a:lnSpc>
              <a:spcPct val="100000"/>
            </a:lnSpc>
          </a:pPr>
          <a:r>
            <a:rPr lang="en-US" dirty="0"/>
            <a:t>Content</a:t>
          </a:r>
          <a:r>
            <a:rPr lang="en-US" baseline="0" dirty="0"/>
            <a:t> Strategy</a:t>
          </a:r>
          <a:endParaRPr lang="en-US" dirty="0"/>
        </a:p>
      </dgm:t>
    </dgm:pt>
    <dgm:pt modelId="{29935FEC-229C-44CD-BDF6-82284796928D}" type="parTrans" cxnId="{62DE113B-45B3-454F-8184-62C35FE0040C}">
      <dgm:prSet/>
      <dgm:spPr/>
      <dgm:t>
        <a:bodyPr/>
        <a:lstStyle/>
        <a:p>
          <a:endParaRPr lang="en-US"/>
        </a:p>
      </dgm:t>
    </dgm:pt>
    <dgm:pt modelId="{ED3C7B70-A940-4E70-9CA4-DBBA55C7977A}" type="sibTrans" cxnId="{62DE113B-45B3-454F-8184-62C35FE0040C}">
      <dgm:prSet/>
      <dgm:spPr/>
      <dgm:t>
        <a:bodyPr/>
        <a:lstStyle/>
        <a:p>
          <a:endParaRPr lang="en-US"/>
        </a:p>
      </dgm:t>
    </dgm:pt>
    <dgm:pt modelId="{30293DD7-8982-442D-874D-19DEFF1E32FB}">
      <dgm:prSet/>
      <dgm:spPr/>
      <dgm:t>
        <a:bodyPr/>
        <a:lstStyle/>
        <a:p>
          <a:pPr>
            <a:lnSpc>
              <a:spcPct val="100000"/>
            </a:lnSpc>
          </a:pPr>
          <a:r>
            <a:rPr lang="en-US" dirty="0"/>
            <a:t>Hashtags and Captions</a:t>
          </a:r>
        </a:p>
      </dgm:t>
    </dgm:pt>
    <dgm:pt modelId="{4A34D028-CCB4-4552-80C8-01BC3313842E}" type="parTrans" cxnId="{2E160CBB-A448-45BC-89E5-D12146549008}">
      <dgm:prSet/>
      <dgm:spPr/>
      <dgm:t>
        <a:bodyPr/>
        <a:lstStyle/>
        <a:p>
          <a:endParaRPr lang="en-US"/>
        </a:p>
      </dgm:t>
    </dgm:pt>
    <dgm:pt modelId="{A2FD0C01-61F9-4324-8B85-C0C7A7863459}" type="sibTrans" cxnId="{2E160CBB-A448-45BC-89E5-D12146549008}">
      <dgm:prSet/>
      <dgm:spPr/>
      <dgm:t>
        <a:bodyPr/>
        <a:lstStyle/>
        <a:p>
          <a:endParaRPr lang="en-US"/>
        </a:p>
      </dgm:t>
    </dgm:pt>
    <dgm:pt modelId="{7565275F-0E89-4A72-B570-3A7749EA7BA2}">
      <dgm:prSet/>
      <dgm:spPr/>
      <dgm:t>
        <a:bodyPr/>
        <a:lstStyle/>
        <a:p>
          <a:pPr>
            <a:lnSpc>
              <a:spcPct val="100000"/>
            </a:lnSpc>
          </a:pPr>
          <a:r>
            <a:rPr lang="en-US" dirty="0"/>
            <a:t>Engagement</a:t>
          </a:r>
        </a:p>
      </dgm:t>
    </dgm:pt>
    <dgm:pt modelId="{1FF50783-D0B9-4FE5-A1FD-ED3E596ADA6C}" type="parTrans" cxnId="{942A8F1A-DD5F-4CB9-9286-5F593EF2A98F}">
      <dgm:prSet/>
      <dgm:spPr/>
      <dgm:t>
        <a:bodyPr/>
        <a:lstStyle/>
        <a:p>
          <a:endParaRPr lang="en-US"/>
        </a:p>
      </dgm:t>
    </dgm:pt>
    <dgm:pt modelId="{443D37CC-7DA0-467A-85B3-9F62B9552872}" type="sibTrans" cxnId="{942A8F1A-DD5F-4CB9-9286-5F593EF2A98F}">
      <dgm:prSet/>
      <dgm:spPr/>
      <dgm:t>
        <a:bodyPr/>
        <a:lstStyle/>
        <a:p>
          <a:endParaRPr lang="en-US"/>
        </a:p>
      </dgm:t>
    </dgm:pt>
    <dgm:pt modelId="{33F936D2-7228-48D6-B9E0-F5C57F745D0C}">
      <dgm:prSet/>
      <dgm:spPr/>
      <dgm:t>
        <a:bodyPr/>
        <a:lstStyle/>
        <a:p>
          <a:pPr>
            <a:lnSpc>
              <a:spcPct val="100000"/>
            </a:lnSpc>
          </a:pPr>
          <a:r>
            <a:rPr lang="en-US" dirty="0"/>
            <a:t>Analytics</a:t>
          </a:r>
          <a:r>
            <a:rPr lang="en-US" baseline="0" dirty="0"/>
            <a:t> and monitoring</a:t>
          </a:r>
          <a:endParaRPr lang="en-US" dirty="0"/>
        </a:p>
      </dgm:t>
    </dgm:pt>
    <dgm:pt modelId="{248E646C-D240-48DA-B52C-C32815822F98}" type="parTrans" cxnId="{F73E1034-4848-483E-95C9-F2054824A543}">
      <dgm:prSet/>
      <dgm:spPr/>
      <dgm:t>
        <a:bodyPr/>
        <a:lstStyle/>
        <a:p>
          <a:endParaRPr lang="en-US"/>
        </a:p>
      </dgm:t>
    </dgm:pt>
    <dgm:pt modelId="{4780FB85-4908-4BC3-A85B-91361D6120D9}" type="sibTrans" cxnId="{F73E1034-4848-483E-95C9-F2054824A543}">
      <dgm:prSet/>
      <dgm:spPr/>
      <dgm:t>
        <a:bodyPr/>
        <a:lstStyle/>
        <a:p>
          <a:endParaRPr lang="en-US"/>
        </a:p>
      </dgm:t>
    </dgm:pt>
    <dgm:pt modelId="{0ADF8C38-25F8-48D0-B627-7CBE8BDF27FB}" type="pres">
      <dgm:prSet presAssocID="{C9B74A5A-9AAE-4BCE-AB32-F1A6170F1FFA}" presName="root" presStyleCnt="0">
        <dgm:presLayoutVars>
          <dgm:dir/>
          <dgm:resizeHandles val="exact"/>
        </dgm:presLayoutVars>
      </dgm:prSet>
      <dgm:spPr/>
    </dgm:pt>
    <dgm:pt modelId="{0B2C8FE1-15F7-4708-A584-EF9499875620}" type="pres">
      <dgm:prSet presAssocID="{C843F9C5-B5DC-4E09-84D6-2C6D590FF72A}" presName="compNode" presStyleCnt="0"/>
      <dgm:spPr/>
    </dgm:pt>
    <dgm:pt modelId="{E9649DD8-BBE2-43F2-B683-FBBA426874F5}" type="pres">
      <dgm:prSet presAssocID="{C843F9C5-B5DC-4E09-84D6-2C6D590FF72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pper board"/>
        </a:ext>
      </dgm:extLst>
    </dgm:pt>
    <dgm:pt modelId="{3979706A-0E7E-43E3-969A-FA03BB22A7F6}" type="pres">
      <dgm:prSet presAssocID="{C843F9C5-B5DC-4E09-84D6-2C6D590FF72A}" presName="spaceRect" presStyleCnt="0"/>
      <dgm:spPr/>
    </dgm:pt>
    <dgm:pt modelId="{F9B1FDB5-8502-4742-BE48-C6A961E3D4DC}" type="pres">
      <dgm:prSet presAssocID="{C843F9C5-B5DC-4E09-84D6-2C6D590FF72A}" presName="textRect" presStyleLbl="revTx" presStyleIdx="0" presStyleCnt="4">
        <dgm:presLayoutVars>
          <dgm:chMax val="1"/>
          <dgm:chPref val="1"/>
        </dgm:presLayoutVars>
      </dgm:prSet>
      <dgm:spPr/>
    </dgm:pt>
    <dgm:pt modelId="{6D28B96B-F967-4A6D-BBE5-B26A6AAE2228}" type="pres">
      <dgm:prSet presAssocID="{ED3C7B70-A940-4E70-9CA4-DBBA55C7977A}" presName="sibTrans" presStyleCnt="0"/>
      <dgm:spPr/>
    </dgm:pt>
    <dgm:pt modelId="{DE4FF550-0D5E-44FB-BE79-287262C137EE}" type="pres">
      <dgm:prSet presAssocID="{30293DD7-8982-442D-874D-19DEFF1E32FB}" presName="compNode" presStyleCnt="0"/>
      <dgm:spPr/>
    </dgm:pt>
    <dgm:pt modelId="{06018FD0-0C5A-4981-AA5A-12B6C2E4FFDC}" type="pres">
      <dgm:prSet presAssocID="{30293DD7-8982-442D-874D-19DEFF1E32F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abel"/>
        </a:ext>
      </dgm:extLst>
    </dgm:pt>
    <dgm:pt modelId="{1D0E20BB-E27B-4E26-B7CB-CEA7A5C21191}" type="pres">
      <dgm:prSet presAssocID="{30293DD7-8982-442D-874D-19DEFF1E32FB}" presName="spaceRect" presStyleCnt="0"/>
      <dgm:spPr/>
    </dgm:pt>
    <dgm:pt modelId="{5D874860-BD3F-4693-95E7-F27DBE4E18E3}" type="pres">
      <dgm:prSet presAssocID="{30293DD7-8982-442D-874D-19DEFF1E32FB}" presName="textRect" presStyleLbl="revTx" presStyleIdx="1" presStyleCnt="4">
        <dgm:presLayoutVars>
          <dgm:chMax val="1"/>
          <dgm:chPref val="1"/>
        </dgm:presLayoutVars>
      </dgm:prSet>
      <dgm:spPr/>
    </dgm:pt>
    <dgm:pt modelId="{3972D601-6B50-40D5-9B89-AD573E3262BA}" type="pres">
      <dgm:prSet presAssocID="{A2FD0C01-61F9-4324-8B85-C0C7A7863459}" presName="sibTrans" presStyleCnt="0"/>
      <dgm:spPr/>
    </dgm:pt>
    <dgm:pt modelId="{178CCC00-E173-4CC9-A2EA-47B3E11BAA39}" type="pres">
      <dgm:prSet presAssocID="{7565275F-0E89-4A72-B570-3A7749EA7BA2}" presName="compNode" presStyleCnt="0"/>
      <dgm:spPr/>
    </dgm:pt>
    <dgm:pt modelId="{DE1909A0-8368-4765-BD04-D72E19D1634D}" type="pres">
      <dgm:prSet presAssocID="{7565275F-0E89-4A72-B570-3A7749EA7BA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A1F421DE-7D6B-4837-A4E3-2CED8B00428C}" type="pres">
      <dgm:prSet presAssocID="{7565275F-0E89-4A72-B570-3A7749EA7BA2}" presName="spaceRect" presStyleCnt="0"/>
      <dgm:spPr/>
    </dgm:pt>
    <dgm:pt modelId="{31E7AC15-C200-4E00-BFA9-966EF4F01A0D}" type="pres">
      <dgm:prSet presAssocID="{7565275F-0E89-4A72-B570-3A7749EA7BA2}" presName="textRect" presStyleLbl="revTx" presStyleIdx="2" presStyleCnt="4">
        <dgm:presLayoutVars>
          <dgm:chMax val="1"/>
          <dgm:chPref val="1"/>
        </dgm:presLayoutVars>
      </dgm:prSet>
      <dgm:spPr/>
    </dgm:pt>
    <dgm:pt modelId="{EC0CDA5E-0641-4133-A97D-7C5F961C5930}" type="pres">
      <dgm:prSet presAssocID="{443D37CC-7DA0-467A-85B3-9F62B9552872}" presName="sibTrans" presStyleCnt="0"/>
      <dgm:spPr/>
    </dgm:pt>
    <dgm:pt modelId="{0DA3D8B1-7B8C-4ECE-8136-E057F314D1AF}" type="pres">
      <dgm:prSet presAssocID="{33F936D2-7228-48D6-B9E0-F5C57F745D0C}" presName="compNode" presStyleCnt="0"/>
      <dgm:spPr/>
    </dgm:pt>
    <dgm:pt modelId="{B3C3B9D6-CD9C-4139-A42A-092DBB23603E}" type="pres">
      <dgm:prSet presAssocID="{33F936D2-7228-48D6-B9E0-F5C57F745D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btitles"/>
        </a:ext>
      </dgm:extLst>
    </dgm:pt>
    <dgm:pt modelId="{69BF326A-C9B2-45F1-AEB2-3D7367525C65}" type="pres">
      <dgm:prSet presAssocID="{33F936D2-7228-48D6-B9E0-F5C57F745D0C}" presName="spaceRect" presStyleCnt="0"/>
      <dgm:spPr/>
    </dgm:pt>
    <dgm:pt modelId="{1D36E4E6-B9D2-4BBC-9FBF-50ACD37037A3}" type="pres">
      <dgm:prSet presAssocID="{33F936D2-7228-48D6-B9E0-F5C57F745D0C}" presName="textRect" presStyleLbl="revTx" presStyleIdx="3" presStyleCnt="4">
        <dgm:presLayoutVars>
          <dgm:chMax val="1"/>
          <dgm:chPref val="1"/>
        </dgm:presLayoutVars>
      </dgm:prSet>
      <dgm:spPr/>
    </dgm:pt>
  </dgm:ptLst>
  <dgm:cxnLst>
    <dgm:cxn modelId="{70D0A300-C667-4DE9-8B35-BC362B65F3C2}" type="presOf" srcId="{33F936D2-7228-48D6-B9E0-F5C57F745D0C}" destId="{1D36E4E6-B9D2-4BBC-9FBF-50ACD37037A3}" srcOrd="0" destOrd="0" presId="urn:microsoft.com/office/officeart/2018/2/layout/IconLabelList"/>
    <dgm:cxn modelId="{7F023618-3CFE-4039-8AC4-EB286FC4300A}" type="presOf" srcId="{7565275F-0E89-4A72-B570-3A7749EA7BA2}" destId="{31E7AC15-C200-4E00-BFA9-966EF4F01A0D}" srcOrd="0" destOrd="0" presId="urn:microsoft.com/office/officeart/2018/2/layout/IconLabelList"/>
    <dgm:cxn modelId="{942A8F1A-DD5F-4CB9-9286-5F593EF2A98F}" srcId="{C9B74A5A-9AAE-4BCE-AB32-F1A6170F1FFA}" destId="{7565275F-0E89-4A72-B570-3A7749EA7BA2}" srcOrd="2" destOrd="0" parTransId="{1FF50783-D0B9-4FE5-A1FD-ED3E596ADA6C}" sibTransId="{443D37CC-7DA0-467A-85B3-9F62B9552872}"/>
    <dgm:cxn modelId="{F73E1034-4848-483E-95C9-F2054824A543}" srcId="{C9B74A5A-9AAE-4BCE-AB32-F1A6170F1FFA}" destId="{33F936D2-7228-48D6-B9E0-F5C57F745D0C}" srcOrd="3" destOrd="0" parTransId="{248E646C-D240-48DA-B52C-C32815822F98}" sibTransId="{4780FB85-4908-4BC3-A85B-91361D6120D9}"/>
    <dgm:cxn modelId="{62DE113B-45B3-454F-8184-62C35FE0040C}" srcId="{C9B74A5A-9AAE-4BCE-AB32-F1A6170F1FFA}" destId="{C843F9C5-B5DC-4E09-84D6-2C6D590FF72A}" srcOrd="0" destOrd="0" parTransId="{29935FEC-229C-44CD-BDF6-82284796928D}" sibTransId="{ED3C7B70-A940-4E70-9CA4-DBBA55C7977A}"/>
    <dgm:cxn modelId="{0778E098-3589-454B-8768-F259B3894B4A}" type="presOf" srcId="{C843F9C5-B5DC-4E09-84D6-2C6D590FF72A}" destId="{F9B1FDB5-8502-4742-BE48-C6A961E3D4DC}" srcOrd="0" destOrd="0" presId="urn:microsoft.com/office/officeart/2018/2/layout/IconLabelList"/>
    <dgm:cxn modelId="{2E160CBB-A448-45BC-89E5-D12146549008}" srcId="{C9B74A5A-9AAE-4BCE-AB32-F1A6170F1FFA}" destId="{30293DD7-8982-442D-874D-19DEFF1E32FB}" srcOrd="1" destOrd="0" parTransId="{4A34D028-CCB4-4552-80C8-01BC3313842E}" sibTransId="{A2FD0C01-61F9-4324-8B85-C0C7A7863459}"/>
    <dgm:cxn modelId="{8D6132CF-AE74-402E-BC9D-932A71997481}" type="presOf" srcId="{C9B74A5A-9AAE-4BCE-AB32-F1A6170F1FFA}" destId="{0ADF8C38-25F8-48D0-B627-7CBE8BDF27FB}" srcOrd="0" destOrd="0" presId="urn:microsoft.com/office/officeart/2018/2/layout/IconLabelList"/>
    <dgm:cxn modelId="{B20820F0-A519-47F8-B2D5-9B9C8F6835EC}" type="presOf" srcId="{30293DD7-8982-442D-874D-19DEFF1E32FB}" destId="{5D874860-BD3F-4693-95E7-F27DBE4E18E3}" srcOrd="0" destOrd="0" presId="urn:microsoft.com/office/officeart/2018/2/layout/IconLabelList"/>
    <dgm:cxn modelId="{322A323F-7D23-4097-A93F-B4286C3F8F73}" type="presParOf" srcId="{0ADF8C38-25F8-48D0-B627-7CBE8BDF27FB}" destId="{0B2C8FE1-15F7-4708-A584-EF9499875620}" srcOrd="0" destOrd="0" presId="urn:microsoft.com/office/officeart/2018/2/layout/IconLabelList"/>
    <dgm:cxn modelId="{B9D65E1A-90DF-4B7D-B2AB-406A212CC3F2}" type="presParOf" srcId="{0B2C8FE1-15F7-4708-A584-EF9499875620}" destId="{E9649DD8-BBE2-43F2-B683-FBBA426874F5}" srcOrd="0" destOrd="0" presId="urn:microsoft.com/office/officeart/2018/2/layout/IconLabelList"/>
    <dgm:cxn modelId="{F6299E5C-7C78-475F-9982-41C7B10D96A0}" type="presParOf" srcId="{0B2C8FE1-15F7-4708-A584-EF9499875620}" destId="{3979706A-0E7E-43E3-969A-FA03BB22A7F6}" srcOrd="1" destOrd="0" presId="urn:microsoft.com/office/officeart/2018/2/layout/IconLabelList"/>
    <dgm:cxn modelId="{7610E230-D54B-45F3-B805-F6CF12F1EA47}" type="presParOf" srcId="{0B2C8FE1-15F7-4708-A584-EF9499875620}" destId="{F9B1FDB5-8502-4742-BE48-C6A961E3D4DC}" srcOrd="2" destOrd="0" presId="urn:microsoft.com/office/officeart/2018/2/layout/IconLabelList"/>
    <dgm:cxn modelId="{FAB2CAFA-844C-4F5E-BA88-B8A2E26B5586}" type="presParOf" srcId="{0ADF8C38-25F8-48D0-B627-7CBE8BDF27FB}" destId="{6D28B96B-F967-4A6D-BBE5-B26A6AAE2228}" srcOrd="1" destOrd="0" presId="urn:microsoft.com/office/officeart/2018/2/layout/IconLabelList"/>
    <dgm:cxn modelId="{A595354E-795F-4BC0-8A8B-B6AD9B52A53A}" type="presParOf" srcId="{0ADF8C38-25F8-48D0-B627-7CBE8BDF27FB}" destId="{DE4FF550-0D5E-44FB-BE79-287262C137EE}" srcOrd="2" destOrd="0" presId="urn:microsoft.com/office/officeart/2018/2/layout/IconLabelList"/>
    <dgm:cxn modelId="{9E3181B8-F53C-45CF-90A9-67B7B16CDBFE}" type="presParOf" srcId="{DE4FF550-0D5E-44FB-BE79-287262C137EE}" destId="{06018FD0-0C5A-4981-AA5A-12B6C2E4FFDC}" srcOrd="0" destOrd="0" presId="urn:microsoft.com/office/officeart/2018/2/layout/IconLabelList"/>
    <dgm:cxn modelId="{437C165E-174D-47D1-AFB5-FB15BE6F41ED}" type="presParOf" srcId="{DE4FF550-0D5E-44FB-BE79-287262C137EE}" destId="{1D0E20BB-E27B-4E26-B7CB-CEA7A5C21191}" srcOrd="1" destOrd="0" presId="urn:microsoft.com/office/officeart/2018/2/layout/IconLabelList"/>
    <dgm:cxn modelId="{99D2A7F9-34B5-4E79-B15E-4EFB354C504D}" type="presParOf" srcId="{DE4FF550-0D5E-44FB-BE79-287262C137EE}" destId="{5D874860-BD3F-4693-95E7-F27DBE4E18E3}" srcOrd="2" destOrd="0" presId="urn:microsoft.com/office/officeart/2018/2/layout/IconLabelList"/>
    <dgm:cxn modelId="{5B949398-B373-4688-964B-C1B607FA409B}" type="presParOf" srcId="{0ADF8C38-25F8-48D0-B627-7CBE8BDF27FB}" destId="{3972D601-6B50-40D5-9B89-AD573E3262BA}" srcOrd="3" destOrd="0" presId="urn:microsoft.com/office/officeart/2018/2/layout/IconLabelList"/>
    <dgm:cxn modelId="{57F87855-B4E3-4491-AD63-70AB23BF89E6}" type="presParOf" srcId="{0ADF8C38-25F8-48D0-B627-7CBE8BDF27FB}" destId="{178CCC00-E173-4CC9-A2EA-47B3E11BAA39}" srcOrd="4" destOrd="0" presId="urn:microsoft.com/office/officeart/2018/2/layout/IconLabelList"/>
    <dgm:cxn modelId="{DDACD6CC-A916-4F75-AD69-69105B988137}" type="presParOf" srcId="{178CCC00-E173-4CC9-A2EA-47B3E11BAA39}" destId="{DE1909A0-8368-4765-BD04-D72E19D1634D}" srcOrd="0" destOrd="0" presId="urn:microsoft.com/office/officeart/2018/2/layout/IconLabelList"/>
    <dgm:cxn modelId="{2E4670EC-CEFD-4D8F-89D2-AC3AAE15B92B}" type="presParOf" srcId="{178CCC00-E173-4CC9-A2EA-47B3E11BAA39}" destId="{A1F421DE-7D6B-4837-A4E3-2CED8B00428C}" srcOrd="1" destOrd="0" presId="urn:microsoft.com/office/officeart/2018/2/layout/IconLabelList"/>
    <dgm:cxn modelId="{19602C71-C14A-447A-9F14-4CA3C0E2E6A8}" type="presParOf" srcId="{178CCC00-E173-4CC9-A2EA-47B3E11BAA39}" destId="{31E7AC15-C200-4E00-BFA9-966EF4F01A0D}" srcOrd="2" destOrd="0" presId="urn:microsoft.com/office/officeart/2018/2/layout/IconLabelList"/>
    <dgm:cxn modelId="{68DD00A0-8BE1-48B7-8DBB-3BA42A600890}" type="presParOf" srcId="{0ADF8C38-25F8-48D0-B627-7CBE8BDF27FB}" destId="{EC0CDA5E-0641-4133-A97D-7C5F961C5930}" srcOrd="5" destOrd="0" presId="urn:microsoft.com/office/officeart/2018/2/layout/IconLabelList"/>
    <dgm:cxn modelId="{96705822-7980-408F-AD28-D39529439320}" type="presParOf" srcId="{0ADF8C38-25F8-48D0-B627-7CBE8BDF27FB}" destId="{0DA3D8B1-7B8C-4ECE-8136-E057F314D1AF}" srcOrd="6" destOrd="0" presId="urn:microsoft.com/office/officeart/2018/2/layout/IconLabelList"/>
    <dgm:cxn modelId="{16BAC7C2-7097-4EA6-8904-6333FCD14B55}" type="presParOf" srcId="{0DA3D8B1-7B8C-4ECE-8136-E057F314D1AF}" destId="{B3C3B9D6-CD9C-4139-A42A-092DBB23603E}" srcOrd="0" destOrd="0" presId="urn:microsoft.com/office/officeart/2018/2/layout/IconLabelList"/>
    <dgm:cxn modelId="{4752C9EE-DB00-493E-B70E-466D86C97E91}" type="presParOf" srcId="{0DA3D8B1-7B8C-4ECE-8136-E057F314D1AF}" destId="{69BF326A-C9B2-45F1-AEB2-3D7367525C65}" srcOrd="1" destOrd="0" presId="urn:microsoft.com/office/officeart/2018/2/layout/IconLabelList"/>
    <dgm:cxn modelId="{0C41B7A7-653A-4413-8BEE-F8B01B1DC70A}" type="presParOf" srcId="{0DA3D8B1-7B8C-4ECE-8136-E057F314D1AF}" destId="{1D36E4E6-B9D2-4BBC-9FBF-50ACD37037A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49DD8-BBE2-43F2-B683-FBBA426874F5}">
      <dsp:nvSpPr>
        <dsp:cNvPr id="0" name=""/>
        <dsp:cNvSpPr/>
      </dsp:nvSpPr>
      <dsp:spPr>
        <a:xfrm>
          <a:off x="693328" y="215264"/>
          <a:ext cx="634394" cy="634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B1FDB5-8502-4742-BE48-C6A961E3D4DC}">
      <dsp:nvSpPr>
        <dsp:cNvPr id="0" name=""/>
        <dsp:cNvSpPr/>
      </dsp:nvSpPr>
      <dsp:spPr>
        <a:xfrm>
          <a:off x="305642" y="1066447"/>
          <a:ext cx="1409765" cy="56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Content</a:t>
          </a:r>
          <a:r>
            <a:rPr lang="en-US" sz="1800" kern="1200" baseline="0" dirty="0"/>
            <a:t> Strategy</a:t>
          </a:r>
          <a:endParaRPr lang="en-US" sz="1800" kern="1200" dirty="0"/>
        </a:p>
      </dsp:txBody>
      <dsp:txXfrm>
        <a:off x="305642" y="1066447"/>
        <a:ext cx="1409765" cy="563906"/>
      </dsp:txXfrm>
    </dsp:sp>
    <dsp:sp modelId="{06018FD0-0C5A-4981-AA5A-12B6C2E4FFDC}">
      <dsp:nvSpPr>
        <dsp:cNvPr id="0" name=""/>
        <dsp:cNvSpPr/>
      </dsp:nvSpPr>
      <dsp:spPr>
        <a:xfrm>
          <a:off x="2349802" y="215264"/>
          <a:ext cx="634394" cy="634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874860-BD3F-4693-95E7-F27DBE4E18E3}">
      <dsp:nvSpPr>
        <dsp:cNvPr id="0" name=""/>
        <dsp:cNvSpPr/>
      </dsp:nvSpPr>
      <dsp:spPr>
        <a:xfrm>
          <a:off x="1962117" y="1066447"/>
          <a:ext cx="1409765" cy="56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Hashtags and Captions</a:t>
          </a:r>
        </a:p>
      </dsp:txBody>
      <dsp:txXfrm>
        <a:off x="1962117" y="1066447"/>
        <a:ext cx="1409765" cy="563906"/>
      </dsp:txXfrm>
    </dsp:sp>
    <dsp:sp modelId="{DE1909A0-8368-4765-BD04-D72E19D1634D}">
      <dsp:nvSpPr>
        <dsp:cNvPr id="0" name=""/>
        <dsp:cNvSpPr/>
      </dsp:nvSpPr>
      <dsp:spPr>
        <a:xfrm>
          <a:off x="4006277" y="215264"/>
          <a:ext cx="634394" cy="634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E7AC15-C200-4E00-BFA9-966EF4F01A0D}">
      <dsp:nvSpPr>
        <dsp:cNvPr id="0" name=""/>
        <dsp:cNvSpPr/>
      </dsp:nvSpPr>
      <dsp:spPr>
        <a:xfrm>
          <a:off x="3618591" y="1066447"/>
          <a:ext cx="1409765" cy="56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Engagement</a:t>
          </a:r>
        </a:p>
      </dsp:txBody>
      <dsp:txXfrm>
        <a:off x="3618591" y="1066447"/>
        <a:ext cx="1409765" cy="563906"/>
      </dsp:txXfrm>
    </dsp:sp>
    <dsp:sp modelId="{B3C3B9D6-CD9C-4139-A42A-092DBB23603E}">
      <dsp:nvSpPr>
        <dsp:cNvPr id="0" name=""/>
        <dsp:cNvSpPr/>
      </dsp:nvSpPr>
      <dsp:spPr>
        <a:xfrm>
          <a:off x="2349802" y="1982795"/>
          <a:ext cx="634394" cy="634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36E4E6-B9D2-4BBC-9FBF-50ACD37037A3}">
      <dsp:nvSpPr>
        <dsp:cNvPr id="0" name=""/>
        <dsp:cNvSpPr/>
      </dsp:nvSpPr>
      <dsp:spPr>
        <a:xfrm>
          <a:off x="1962117" y="2833978"/>
          <a:ext cx="1409765" cy="56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Analytics</a:t>
          </a:r>
          <a:r>
            <a:rPr lang="en-US" sz="1800" kern="1200" baseline="0" dirty="0"/>
            <a:t> and monitoring</a:t>
          </a:r>
          <a:endParaRPr lang="en-US" sz="1800" kern="1200" dirty="0"/>
        </a:p>
      </dsp:txBody>
      <dsp:txXfrm>
        <a:off x="1962117" y="2833978"/>
        <a:ext cx="1409765" cy="56390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Only" type="obj">
  <p:cSld name="OBJECT">
    <p:bg>
      <p:bgPr>
        <a:solidFill>
          <a:schemeClr val="lt1"/>
        </a:solidFill>
        <a:effectLst/>
      </p:bgPr>
    </p:bg>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0" y="0"/>
            <a:ext cx="12191998" cy="6857999"/>
          </a:xfrm>
          <a:prstGeom prst="rect">
            <a:avLst/>
          </a:prstGeom>
          <a:noFill/>
          <a:ln>
            <a:noFill/>
          </a:ln>
        </p:spPr>
      </p:pic>
      <p:sp>
        <p:nvSpPr>
          <p:cNvPr id="13" name="Google Shape;13;p2"/>
          <p:cNvSpPr txBox="1">
            <a:spLocks noGrp="1"/>
          </p:cNvSpPr>
          <p:nvPr>
            <p:ph type="title"/>
          </p:nvPr>
        </p:nvSpPr>
        <p:spPr>
          <a:xfrm>
            <a:off x="4271340" y="2469921"/>
            <a:ext cx="3649200" cy="756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4800" b="1" i="0">
                <a:solidFill>
                  <a:schemeClr val="lt1"/>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0" y="6377940"/>
            <a:ext cx="2804100" cy="342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271340" y="2469921"/>
            <a:ext cx="3649200" cy="756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4800" b="1" i="0">
                <a:solidFill>
                  <a:schemeClr val="lt1"/>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0" y="6377940"/>
            <a:ext cx="2804100" cy="342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a:stretch/>
        </p:blipFill>
        <p:spPr>
          <a:xfrm>
            <a:off x="704818" y="2107400"/>
            <a:ext cx="4930226" cy="3861020"/>
          </a:xfrm>
          <a:prstGeom prst="rect">
            <a:avLst/>
          </a:prstGeom>
          <a:noFill/>
          <a:ln>
            <a:noFill/>
          </a:ln>
        </p:spPr>
      </p:pic>
      <p:pic>
        <p:nvPicPr>
          <p:cNvPr id="25" name="Google Shape;25;p4"/>
          <p:cNvPicPr preferRelativeResize="0"/>
          <p:nvPr/>
        </p:nvPicPr>
        <p:blipFill rotWithShape="1">
          <a:blip r:embed="rId3">
            <a:alphaModFix/>
          </a:blip>
          <a:srcRect/>
          <a:stretch/>
        </p:blipFill>
        <p:spPr>
          <a:xfrm>
            <a:off x="6377190" y="2028743"/>
            <a:ext cx="4930227" cy="3861020"/>
          </a:xfrm>
          <a:prstGeom prst="rect">
            <a:avLst/>
          </a:prstGeom>
          <a:noFill/>
          <a:ln>
            <a:noFill/>
          </a:ln>
        </p:spPr>
      </p:pic>
      <p:pic>
        <p:nvPicPr>
          <p:cNvPr id="26" name="Google Shape;26;p4"/>
          <p:cNvPicPr preferRelativeResize="0"/>
          <p:nvPr/>
        </p:nvPicPr>
        <p:blipFill rotWithShape="1">
          <a:blip r:embed="rId4">
            <a:alphaModFix/>
          </a:blip>
          <a:srcRect/>
          <a:stretch/>
        </p:blipFill>
        <p:spPr>
          <a:xfrm>
            <a:off x="4" y="0"/>
            <a:ext cx="12191992" cy="1304417"/>
          </a:xfrm>
          <a:prstGeom prst="rect">
            <a:avLst/>
          </a:prstGeom>
          <a:noFill/>
          <a:ln>
            <a:noFill/>
          </a:ln>
        </p:spPr>
      </p:pic>
      <p:sp>
        <p:nvSpPr>
          <p:cNvPr id="27" name="Google Shape;27;p4"/>
          <p:cNvSpPr txBox="1">
            <a:spLocks noGrp="1"/>
          </p:cNvSpPr>
          <p:nvPr>
            <p:ph type="title"/>
          </p:nvPr>
        </p:nvSpPr>
        <p:spPr>
          <a:xfrm>
            <a:off x="4271340" y="2469921"/>
            <a:ext cx="3649200" cy="756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4800" b="1" i="0">
                <a:solidFill>
                  <a:schemeClr val="lt1"/>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609600" y="1577340"/>
            <a:ext cx="5303400" cy="45264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29" name="Google Shape;29;p4"/>
          <p:cNvSpPr txBox="1">
            <a:spLocks noGrp="1"/>
          </p:cNvSpPr>
          <p:nvPr>
            <p:ph type="body" idx="2"/>
          </p:nvPr>
        </p:nvSpPr>
        <p:spPr>
          <a:xfrm>
            <a:off x="6278880" y="1577340"/>
            <a:ext cx="5303400" cy="45264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4"/>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778240" y="6377940"/>
            <a:ext cx="2804100" cy="342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
        <p:cNvGrpSpPr/>
        <p:nvPr/>
      </p:nvGrpSpPr>
      <p:grpSpPr>
        <a:xfrm>
          <a:off x="0" y="0"/>
          <a:ext cx="0" cy="0"/>
          <a:chOff x="0" y="0"/>
          <a:chExt cx="0" cy="0"/>
        </a:xfrm>
      </p:grpSpPr>
      <p:sp>
        <p:nvSpPr>
          <p:cNvPr id="34" name="Google Shape;34;p5"/>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5" name="Google Shape;35;p5"/>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778240" y="6377940"/>
            <a:ext cx="2804100" cy="342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pic>
        <p:nvPicPr>
          <p:cNvPr id="37" name="Google Shape;37;p5"/>
          <p:cNvPicPr preferRelativeResize="0"/>
          <p:nvPr/>
        </p:nvPicPr>
        <p:blipFill rotWithShape="1">
          <a:blip r:embed="rId2">
            <a:alphaModFix/>
          </a:blip>
          <a:srcRect/>
          <a:stretch/>
        </p:blipFill>
        <p:spPr>
          <a:xfrm>
            <a:off x="0" y="0"/>
            <a:ext cx="12191998" cy="68579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914400" y="2125980"/>
            <a:ext cx="10363200" cy="14403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6"/>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 name="Google Shape;42;p6"/>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778240" y="6377940"/>
            <a:ext cx="2804100" cy="342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0D38-ED7D-4000-D1FF-2B937199D6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D5E783-89A9-11CA-2CBB-EFE25371296A}"/>
              </a:ext>
            </a:extLst>
          </p:cNvPr>
          <p:cNvSpPr>
            <a:spLocks noGrp="1"/>
          </p:cNvSpPr>
          <p:nvPr>
            <p:ph type="dt" sz="half" idx="10"/>
          </p:nvPr>
        </p:nvSpPr>
        <p:spPr/>
        <p:txBody>
          <a:bodyPr/>
          <a:lstStyle/>
          <a:p>
            <a:fld id="{1D8BD707-D9CF-40AE-B4C6-C98DA3205C09}" type="datetimeFigureOut">
              <a:rPr lang="en-US" smtClean="0"/>
              <a:t>4/22/2024</a:t>
            </a:fld>
            <a:endParaRPr lang="en-US"/>
          </a:p>
        </p:txBody>
      </p:sp>
      <p:sp>
        <p:nvSpPr>
          <p:cNvPr id="4" name="Footer Placeholder 3">
            <a:extLst>
              <a:ext uri="{FF2B5EF4-FFF2-40B4-BE49-F238E27FC236}">
                <a16:creationId xmlns:a16="http://schemas.microsoft.com/office/drawing/2014/main" id="{00842A37-B2F8-5FDC-EDB3-D95A34C6B2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8F264B-92DA-2F75-435E-8B18B769857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601369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271340" y="2469921"/>
            <a:ext cx="3649200" cy="756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800" b="1" i="0" u="none" strike="noStrike" cap="non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778240" y="6377940"/>
            <a:ext cx="280410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statso.io/wp-content/uploads/2022/10/archive.zi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climbing a ladder to a cellphone&#10;&#10;Description automatically generated">
            <a:extLst>
              <a:ext uri="{FF2B5EF4-FFF2-40B4-BE49-F238E27FC236}">
                <a16:creationId xmlns:a16="http://schemas.microsoft.com/office/drawing/2014/main" id="{0805A2B7-2520-D21F-C645-979311A010F3}"/>
              </a:ext>
            </a:extLst>
          </p:cNvPr>
          <p:cNvPicPr>
            <a:picLocks noChangeAspect="1"/>
          </p:cNvPicPr>
          <p:nvPr/>
        </p:nvPicPr>
        <p:blipFill rotWithShape="1">
          <a:blip r:embed="rId2">
            <a:extLst>
              <a:ext uri="{28A0092B-C50C-407E-A947-70E740481C1C}">
                <a14:useLocalDpi xmlns:a14="http://schemas.microsoft.com/office/drawing/2010/main" val="0"/>
              </a:ext>
            </a:extLst>
          </a:blip>
          <a:srcRect l="14750" r="14751"/>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bject 3"/>
          <p:cNvSpPr txBox="1">
            <a:spLocks noGrp="1"/>
          </p:cNvSpPr>
          <p:nvPr>
            <p:ph type="title"/>
          </p:nvPr>
        </p:nvSpPr>
        <p:spPr>
          <a:xfrm>
            <a:off x="838200" y="365125"/>
            <a:ext cx="4767072" cy="1899912"/>
          </a:xfrm>
          <a:prstGeom prst="rect">
            <a:avLst/>
          </a:prstGeom>
        </p:spPr>
        <p:txBody>
          <a:bodyPr vert="horz" lIns="91440" tIns="45720" rIns="91440" bIns="45720" rtlCol="0" anchor="ctr">
            <a:normAutofit/>
          </a:bodyPr>
          <a:lstStyle/>
          <a:p>
            <a:pPr marL="12700">
              <a:lnSpc>
                <a:spcPct val="90000"/>
              </a:lnSpc>
              <a:spcBef>
                <a:spcPct val="0"/>
              </a:spcBef>
            </a:pPr>
            <a:r>
              <a:rPr lang="en-US" sz="4000" b="1" kern="1200" spc="100" dirty="0">
                <a:solidFill>
                  <a:schemeClr val="tx1"/>
                </a:solidFill>
                <a:latin typeface="+mj-lt"/>
                <a:ea typeface="+mj-ea"/>
                <a:cs typeface="+mj-cs"/>
              </a:rPr>
              <a:t>Instagram</a:t>
            </a:r>
            <a:r>
              <a:rPr lang="en-US" sz="4000" b="1" kern="1200" spc="-390" dirty="0">
                <a:solidFill>
                  <a:schemeClr val="tx1"/>
                </a:solidFill>
                <a:latin typeface="+mj-lt"/>
                <a:ea typeface="+mj-ea"/>
                <a:cs typeface="+mj-cs"/>
              </a:rPr>
              <a:t> </a:t>
            </a:r>
            <a:r>
              <a:rPr lang="en-US" sz="4000" b="1" kern="1200" spc="130" dirty="0">
                <a:solidFill>
                  <a:schemeClr val="tx1"/>
                </a:solidFill>
                <a:latin typeface="+mj-lt"/>
                <a:ea typeface="+mj-ea"/>
                <a:cs typeface="+mj-cs"/>
              </a:rPr>
              <a:t>Reach</a:t>
            </a:r>
            <a:r>
              <a:rPr lang="en-US" sz="4000" b="1" kern="1200" spc="-390" dirty="0">
                <a:solidFill>
                  <a:schemeClr val="tx1"/>
                </a:solidFill>
                <a:latin typeface="+mj-lt"/>
                <a:ea typeface="+mj-ea"/>
                <a:cs typeface="+mj-cs"/>
              </a:rPr>
              <a:t> </a:t>
            </a:r>
            <a:r>
              <a:rPr lang="en-US" sz="4000" b="1" kern="1200" spc="175" dirty="0">
                <a:solidFill>
                  <a:schemeClr val="tx1"/>
                </a:solidFill>
                <a:latin typeface="+mj-lt"/>
                <a:ea typeface="+mj-ea"/>
                <a:cs typeface="+mj-cs"/>
              </a:rPr>
              <a:t>Analysis</a:t>
            </a:r>
          </a:p>
        </p:txBody>
      </p:sp>
      <p:sp>
        <p:nvSpPr>
          <p:cNvPr id="6" name="Subtitle 2">
            <a:extLst>
              <a:ext uri="{FF2B5EF4-FFF2-40B4-BE49-F238E27FC236}">
                <a16:creationId xmlns:a16="http://schemas.microsoft.com/office/drawing/2014/main" id="{9CD062B4-63BB-5D73-8F09-07B37F2ECAC9}"/>
              </a:ext>
            </a:extLst>
          </p:cNvPr>
          <p:cNvSpPr txBox="1">
            <a:spLocks/>
          </p:cNvSpPr>
          <p:nvPr/>
        </p:nvSpPr>
        <p:spPr>
          <a:xfrm>
            <a:off x="728472" y="3952105"/>
            <a:ext cx="5114544"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Group 6 </a:t>
            </a:r>
          </a:p>
          <a:p>
            <a:pPr marL="0" indent="0">
              <a:buNone/>
            </a:pPr>
            <a:endParaRPr lang="en-US" sz="1900" b="1" dirty="0"/>
          </a:p>
          <a:p>
            <a:pPr marL="0" indent="0">
              <a:buNone/>
            </a:pPr>
            <a:r>
              <a:rPr lang="en-US" sz="1900" b="1" dirty="0"/>
              <a:t>Team Members :</a:t>
            </a:r>
            <a:br>
              <a:rPr lang="en-US" sz="1900" dirty="0"/>
            </a:br>
            <a:r>
              <a:rPr lang="en-US" sz="1900" dirty="0"/>
              <a:t>Ankita </a:t>
            </a:r>
            <a:r>
              <a:rPr lang="en-US" sz="1900" dirty="0" err="1"/>
              <a:t>Urade</a:t>
            </a:r>
            <a:r>
              <a:rPr lang="en-US" sz="1900" dirty="0"/>
              <a:t> (1002175173) </a:t>
            </a:r>
            <a:br>
              <a:rPr lang="en-US" sz="1900" dirty="0"/>
            </a:br>
            <a:r>
              <a:rPr lang="en-US" sz="1900" dirty="0"/>
              <a:t>Pratiksha Patil (1002131066)</a:t>
            </a:r>
            <a:br>
              <a:rPr lang="en-US" sz="1900" dirty="0"/>
            </a:br>
            <a:r>
              <a:rPr lang="en-US" sz="1900" dirty="0"/>
              <a:t>Shaik Sameera Farheen (1002159541)</a:t>
            </a:r>
            <a:br>
              <a:rPr lang="en-US" sz="1900" dirty="0"/>
            </a:br>
            <a:r>
              <a:rPr lang="en-US" sz="1900" dirty="0"/>
              <a:t>Sravya </a:t>
            </a:r>
            <a:r>
              <a:rPr lang="en-US" sz="1900" dirty="0" err="1"/>
              <a:t>kanthuri</a:t>
            </a:r>
            <a:r>
              <a:rPr lang="en-US" sz="1900" dirty="0"/>
              <a:t> (1002177935)</a:t>
            </a:r>
            <a:br>
              <a:rPr lang="en-US" sz="1900" dirty="0"/>
            </a:br>
            <a:r>
              <a:rPr lang="en-US" sz="1900" dirty="0"/>
              <a:t>Sushma Ayenampudi (1002165564)</a:t>
            </a:r>
            <a:br>
              <a:rPr lang="en-US" sz="1900" dirty="0"/>
            </a:br>
            <a:endParaRPr lang="en-US" sz="1900" b="1" dirty="0"/>
          </a:p>
        </p:txBody>
      </p:sp>
    </p:spTree>
    <p:extLst>
      <p:ext uri="{BB962C8B-B14F-4D97-AF65-F5344CB8AC3E}">
        <p14:creationId xmlns:p14="http://schemas.microsoft.com/office/powerpoint/2010/main" val="2484771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9" name="Google Shape;169;p16"/>
          <p:cNvPicPr preferRelativeResize="0"/>
          <p:nvPr/>
        </p:nvPicPr>
        <p:blipFill rotWithShape="1">
          <a:blip r:embed="rId3">
            <a:alphaModFix/>
          </a:blip>
          <a:srcRect/>
          <a:stretch/>
        </p:blipFill>
        <p:spPr>
          <a:xfrm>
            <a:off x="2803925" y="2565190"/>
            <a:ext cx="6369849" cy="3952875"/>
          </a:xfrm>
          <a:prstGeom prst="rect">
            <a:avLst/>
          </a:prstGeom>
          <a:noFill/>
          <a:ln>
            <a:noFill/>
          </a:ln>
        </p:spPr>
      </p:pic>
      <p:sp>
        <p:nvSpPr>
          <p:cNvPr id="170" name="Google Shape;170;p16"/>
          <p:cNvSpPr txBox="1"/>
          <p:nvPr/>
        </p:nvSpPr>
        <p:spPr>
          <a:xfrm>
            <a:off x="1312050" y="1395670"/>
            <a:ext cx="9753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conversion_rate = (df.["Follows"].sum() / df.["Profile Visits"].sum()) * 100)</a:t>
            </a:r>
            <a:endParaRPr>
              <a:solidFill>
                <a:schemeClr val="dk1"/>
              </a:solidFill>
            </a:endParaRPr>
          </a:p>
        </p:txBody>
      </p:sp>
      <p:sp>
        <p:nvSpPr>
          <p:cNvPr id="171" name="Google Shape;171;p16"/>
          <p:cNvSpPr txBox="1"/>
          <p:nvPr/>
        </p:nvSpPr>
        <p:spPr>
          <a:xfrm>
            <a:off x="1312050" y="1795780"/>
            <a:ext cx="10363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Engagement rate  = ((df['Likes'] + df['Comments'] + df["Shares"]) / df['Impressions']) * 100</a:t>
            </a:r>
            <a:endParaRPr>
              <a:solidFill>
                <a:schemeClr val="dk1"/>
              </a:solidFill>
            </a:endParaRPr>
          </a:p>
        </p:txBody>
      </p:sp>
      <p:sp>
        <p:nvSpPr>
          <p:cNvPr id="172" name="Google Shape;172;p16"/>
          <p:cNvSpPr txBox="1">
            <a:spLocks noGrp="1"/>
          </p:cNvSpPr>
          <p:nvPr>
            <p:ph type="body" idx="1"/>
          </p:nvPr>
        </p:nvSpPr>
        <p:spPr>
          <a:xfrm>
            <a:off x="502450" y="259270"/>
            <a:ext cx="10972800" cy="523200"/>
          </a:xfrm>
          <a:prstGeom prst="rect">
            <a:avLst/>
          </a:prstGeom>
        </p:spPr>
        <p:txBody>
          <a:bodyPr spcFirstLastPara="1" wrap="square" lIns="0" tIns="0" rIns="0" bIns="0" anchor="t" anchorCtr="0">
            <a:spAutoFit/>
          </a:bodyPr>
          <a:lstStyle/>
          <a:p>
            <a:pPr marL="12700" lvl="0" indent="0" algn="ctr" rtl="0">
              <a:spcBef>
                <a:spcPts val="0"/>
              </a:spcBef>
              <a:spcAft>
                <a:spcPts val="0"/>
              </a:spcAft>
              <a:buClr>
                <a:schemeClr val="dk1"/>
              </a:buClr>
              <a:buFont typeface="Arial"/>
              <a:buNone/>
            </a:pPr>
            <a:r>
              <a:rPr lang="en-US" sz="3400" b="1">
                <a:solidFill>
                  <a:schemeClr val="dk1"/>
                </a:solidFill>
              </a:rPr>
              <a:t>A Profile’s Conversion rate and Engagement rate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17"/>
          <p:cNvPicPr preferRelativeResize="0"/>
          <p:nvPr/>
        </p:nvPicPr>
        <p:blipFill rotWithShape="1">
          <a:blip r:embed="rId3">
            <a:alphaModFix/>
          </a:blip>
          <a:srcRect/>
          <a:stretch/>
        </p:blipFill>
        <p:spPr>
          <a:xfrm>
            <a:off x="4167200" y="214325"/>
            <a:ext cx="7774776" cy="6465073"/>
          </a:xfrm>
          <a:prstGeom prst="rect">
            <a:avLst/>
          </a:prstGeom>
          <a:noFill/>
          <a:ln>
            <a:noFill/>
          </a:ln>
        </p:spPr>
      </p:pic>
      <p:sp>
        <p:nvSpPr>
          <p:cNvPr id="178" name="Google Shape;178;p17"/>
          <p:cNvSpPr txBox="1"/>
          <p:nvPr/>
        </p:nvSpPr>
        <p:spPr>
          <a:xfrm>
            <a:off x="369100" y="2655000"/>
            <a:ext cx="3250500" cy="1548000"/>
          </a:xfrm>
          <a:prstGeom prst="rect">
            <a:avLst/>
          </a:prstGeom>
          <a:noFill/>
          <a:ln>
            <a:noFill/>
          </a:ln>
        </p:spPr>
        <p:txBody>
          <a:bodyPr spcFirstLastPara="1" wrap="square" lIns="91425" tIns="91425" rIns="91425" bIns="91425" anchor="t" anchorCtr="0">
            <a:noAutofit/>
          </a:bodyPr>
          <a:lstStyle/>
          <a:p>
            <a:pPr marL="12700" lvl="0" indent="0" algn="l" rtl="0">
              <a:spcBef>
                <a:spcPts val="0"/>
              </a:spcBef>
              <a:spcAft>
                <a:spcPts val="0"/>
              </a:spcAft>
              <a:buNone/>
            </a:pPr>
            <a:r>
              <a:rPr lang="en-US" sz="3800" b="1" dirty="0">
                <a:solidFill>
                  <a:schemeClr val="dk1"/>
                </a:solidFill>
                <a:latin typeface="Tahoma"/>
                <a:ea typeface="Tahoma"/>
                <a:cs typeface="Tahoma"/>
                <a:sym typeface="Tahoma"/>
              </a:rPr>
              <a:t>Correlation</a:t>
            </a:r>
            <a:endParaRPr sz="3800" b="1" dirty="0">
              <a:solidFill>
                <a:schemeClr val="dk1"/>
              </a:solidFill>
              <a:latin typeface="Tahoma"/>
              <a:ea typeface="Tahoma"/>
              <a:cs typeface="Tahoma"/>
              <a:sym typeface="Tahoma"/>
            </a:endParaRPr>
          </a:p>
          <a:p>
            <a:pPr marL="12700" lvl="0" indent="0" algn="l" rtl="0">
              <a:spcBef>
                <a:spcPts val="0"/>
              </a:spcBef>
              <a:spcAft>
                <a:spcPts val="0"/>
              </a:spcAft>
              <a:buClr>
                <a:schemeClr val="dk1"/>
              </a:buClr>
              <a:buFont typeface="Arial"/>
              <a:buNone/>
            </a:pPr>
            <a:r>
              <a:rPr lang="en-US" sz="3800" b="1" dirty="0">
                <a:solidFill>
                  <a:schemeClr val="dk1"/>
                </a:solidFill>
                <a:latin typeface="Tahoma"/>
                <a:ea typeface="Tahoma"/>
                <a:cs typeface="Tahoma"/>
                <a:sym typeface="Tahoma"/>
              </a:rPr>
              <a:t>Analysis</a:t>
            </a:r>
            <a:endParaRPr sz="2200"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18"/>
          <p:cNvPicPr preferRelativeResize="0"/>
          <p:nvPr/>
        </p:nvPicPr>
        <p:blipFill rotWithShape="1">
          <a:blip r:embed="rId3">
            <a:alphaModFix/>
          </a:blip>
          <a:srcRect/>
          <a:stretch/>
        </p:blipFill>
        <p:spPr>
          <a:xfrm>
            <a:off x="845575" y="685800"/>
            <a:ext cx="4536051" cy="3023688"/>
          </a:xfrm>
          <a:prstGeom prst="rect">
            <a:avLst/>
          </a:prstGeom>
          <a:noFill/>
          <a:ln>
            <a:noFill/>
          </a:ln>
        </p:spPr>
      </p:pic>
      <p:pic>
        <p:nvPicPr>
          <p:cNvPr id="184" name="Google Shape;184;p18"/>
          <p:cNvPicPr preferRelativeResize="0"/>
          <p:nvPr/>
        </p:nvPicPr>
        <p:blipFill rotWithShape="1">
          <a:blip r:embed="rId4">
            <a:alphaModFix/>
          </a:blip>
          <a:srcRect/>
          <a:stretch/>
        </p:blipFill>
        <p:spPr>
          <a:xfrm>
            <a:off x="5881700" y="685800"/>
            <a:ext cx="5167300" cy="3171825"/>
          </a:xfrm>
          <a:prstGeom prst="rect">
            <a:avLst/>
          </a:prstGeom>
          <a:noFill/>
          <a:ln>
            <a:noFill/>
          </a:ln>
        </p:spPr>
      </p:pic>
      <p:pic>
        <p:nvPicPr>
          <p:cNvPr id="185" name="Google Shape;185;p18"/>
          <p:cNvPicPr preferRelativeResize="0"/>
          <p:nvPr/>
        </p:nvPicPr>
        <p:blipFill rotWithShape="1">
          <a:blip r:embed="rId5">
            <a:alphaModFix/>
          </a:blip>
          <a:srcRect/>
          <a:stretch/>
        </p:blipFill>
        <p:spPr>
          <a:xfrm>
            <a:off x="3276600" y="3962400"/>
            <a:ext cx="5391151" cy="2703875"/>
          </a:xfrm>
          <a:prstGeom prst="rect">
            <a:avLst/>
          </a:prstGeom>
          <a:noFill/>
          <a:ln>
            <a:noFill/>
          </a:ln>
        </p:spPr>
      </p:pic>
      <p:sp>
        <p:nvSpPr>
          <p:cNvPr id="186" name="Google Shape;186;p18"/>
          <p:cNvSpPr txBox="1"/>
          <p:nvPr/>
        </p:nvSpPr>
        <p:spPr>
          <a:xfrm>
            <a:off x="2306410" y="94012"/>
            <a:ext cx="78281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Fit a linear regression line to the scatter plot using the OLS method</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xfrm>
            <a:off x="4271340" y="2469921"/>
            <a:ext cx="3649200" cy="1059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400"/>
              <a:t>Predictive Analysis:</a:t>
            </a:r>
            <a:endParaRPr sz="3400"/>
          </a:p>
        </p:txBody>
      </p:sp>
      <p:grpSp>
        <p:nvGrpSpPr>
          <p:cNvPr id="193" name="Google Shape;193;p19"/>
          <p:cNvGrpSpPr/>
          <p:nvPr/>
        </p:nvGrpSpPr>
        <p:grpSpPr>
          <a:xfrm>
            <a:off x="128599" y="940600"/>
            <a:ext cx="11182351" cy="5703100"/>
            <a:chOff x="128599" y="940600"/>
            <a:chExt cx="11182351" cy="5703100"/>
          </a:xfrm>
        </p:grpSpPr>
        <p:pic>
          <p:nvPicPr>
            <p:cNvPr id="194" name="Google Shape;194;p19"/>
            <p:cNvPicPr preferRelativeResize="0"/>
            <p:nvPr/>
          </p:nvPicPr>
          <p:blipFill rotWithShape="1">
            <a:blip r:embed="rId3">
              <a:alphaModFix/>
            </a:blip>
            <a:srcRect/>
            <a:stretch/>
          </p:blipFill>
          <p:spPr>
            <a:xfrm>
              <a:off x="128599" y="940600"/>
              <a:ext cx="11182351" cy="5703100"/>
            </a:xfrm>
            <a:prstGeom prst="rect">
              <a:avLst/>
            </a:prstGeom>
            <a:noFill/>
            <a:ln>
              <a:noFill/>
            </a:ln>
          </p:spPr>
        </p:pic>
        <p:pic>
          <p:nvPicPr>
            <p:cNvPr id="195" name="Google Shape;195;p19"/>
            <p:cNvPicPr preferRelativeResize="0"/>
            <p:nvPr/>
          </p:nvPicPr>
          <p:blipFill rotWithShape="1">
            <a:blip r:embed="rId4">
              <a:alphaModFix/>
            </a:blip>
            <a:srcRect/>
            <a:stretch/>
          </p:blipFill>
          <p:spPr>
            <a:xfrm>
              <a:off x="7298549" y="4221925"/>
              <a:ext cx="3845723" cy="2290799"/>
            </a:xfrm>
            <a:prstGeom prst="rect">
              <a:avLst/>
            </a:prstGeom>
            <a:noFill/>
            <a:ln>
              <a:noFill/>
            </a:ln>
          </p:spPr>
        </p:pic>
      </p:grpSp>
      <p:sp>
        <p:nvSpPr>
          <p:cNvPr id="196" name="Google Shape;196;p19"/>
          <p:cNvSpPr txBox="1"/>
          <p:nvPr/>
        </p:nvSpPr>
        <p:spPr>
          <a:xfrm>
            <a:off x="152400" y="152400"/>
            <a:ext cx="10908600" cy="7080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Clr>
                <a:schemeClr val="dk1"/>
              </a:buClr>
              <a:buSzPts val="1100"/>
              <a:buFont typeface="Arial"/>
              <a:buNone/>
            </a:pPr>
            <a:r>
              <a:rPr lang="en-US" sz="3400" b="1">
                <a:solidFill>
                  <a:schemeClr val="dk1"/>
                </a:solidFill>
                <a:latin typeface="Tahoma"/>
                <a:ea typeface="Tahoma"/>
                <a:cs typeface="Tahoma"/>
                <a:sym typeface="Tahoma"/>
              </a:rPr>
              <a:t>Predictive Analysis</a:t>
            </a:r>
            <a:r>
              <a:rPr lang="en-US" sz="3400" b="1">
                <a:solidFill>
                  <a:schemeClr val="lt1"/>
                </a:solidFill>
                <a:latin typeface="Tahoma"/>
                <a:ea typeface="Tahoma"/>
                <a:cs typeface="Tahoma"/>
                <a:sym typeface="Tahoma"/>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1802" y="350196"/>
            <a:ext cx="5913317" cy="1624520"/>
          </a:xfrm>
          <a:prstGeom prst="rect">
            <a:avLst/>
          </a:prstGeom>
        </p:spPr>
        <p:txBody>
          <a:bodyPr vert="horz" lIns="91440" tIns="45720" rIns="91440" bIns="45720" rtlCol="0" anchor="ctr">
            <a:normAutofit/>
          </a:bodyPr>
          <a:lstStyle/>
          <a:p>
            <a:pPr marL="12700"/>
            <a:r>
              <a:rPr lang="en-US" sz="4000" b="1" dirty="0">
                <a:solidFill>
                  <a:schemeClr val="tx1"/>
                </a:solidFill>
              </a:rPr>
              <a:t>Recommendations</a:t>
            </a:r>
            <a:r>
              <a:rPr lang="en-US" sz="4000" dirty="0">
                <a:solidFill>
                  <a:schemeClr val="tx1"/>
                </a:solidFill>
              </a:rPr>
              <a:t> :</a:t>
            </a:r>
          </a:p>
        </p:txBody>
      </p:sp>
      <p:pic>
        <p:nvPicPr>
          <p:cNvPr id="4" name="Picture 3" descr="A group of people with speech bubbles&#10;&#10;Description automatically generated">
            <a:extLst>
              <a:ext uri="{FF2B5EF4-FFF2-40B4-BE49-F238E27FC236}">
                <a16:creationId xmlns:a16="http://schemas.microsoft.com/office/drawing/2014/main" id="{520FB86F-0902-6584-CD38-27EA964A28E1}"/>
              </a:ext>
            </a:extLst>
          </p:cNvPr>
          <p:cNvPicPr>
            <a:picLocks noChangeAspect="1"/>
          </p:cNvPicPr>
          <p:nvPr/>
        </p:nvPicPr>
        <p:blipFill rotWithShape="1">
          <a:blip r:embed="rId2">
            <a:extLst>
              <a:ext uri="{28A0092B-C50C-407E-A947-70E740481C1C}">
                <a14:useLocalDpi xmlns:a14="http://schemas.microsoft.com/office/drawing/2010/main" val="0"/>
              </a:ext>
            </a:extLst>
          </a:blip>
          <a:srcRect l="8363" r="2647" b="-1"/>
          <a:stretch/>
        </p:blipFill>
        <p:spPr>
          <a:xfrm>
            <a:off x="6096000" y="1"/>
            <a:ext cx="6102825" cy="6858000"/>
          </a:xfrm>
          <a:prstGeom prst="rect">
            <a:avLst/>
          </a:prstGeom>
        </p:spPr>
      </p:pic>
      <p:graphicFrame>
        <p:nvGraphicFramePr>
          <p:cNvPr id="29" name="TextBox 4">
            <a:extLst>
              <a:ext uri="{FF2B5EF4-FFF2-40B4-BE49-F238E27FC236}">
                <a16:creationId xmlns:a16="http://schemas.microsoft.com/office/drawing/2014/main" id="{E06B5271-E5DB-FFCC-D6AF-3713F1A15F6F}"/>
              </a:ext>
            </a:extLst>
          </p:cNvPr>
          <p:cNvGraphicFramePr/>
          <p:nvPr/>
        </p:nvGraphicFramePr>
        <p:xfrm>
          <a:off x="228600" y="2286000"/>
          <a:ext cx="5334000" cy="3613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8688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sp>
        <p:nvSpPr>
          <p:cNvPr id="221" name="Google Shape;221;p21"/>
          <p:cNvSpPr txBox="1">
            <a:spLocks noGrp="1"/>
          </p:cNvSpPr>
          <p:nvPr>
            <p:ph type="title"/>
          </p:nvPr>
        </p:nvSpPr>
        <p:spPr>
          <a:xfrm>
            <a:off x="6705600" y="2895600"/>
            <a:ext cx="3335700" cy="756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Thank You</a:t>
            </a:r>
            <a:endParaRPr/>
          </a:p>
        </p:txBody>
      </p:sp>
      <p:pic>
        <p:nvPicPr>
          <p:cNvPr id="222" name="Google Shape;222;p21"/>
          <p:cNvPicPr preferRelativeResize="0"/>
          <p:nvPr/>
        </p:nvPicPr>
        <p:blipFill rotWithShape="1">
          <a:blip r:embed="rId3">
            <a:alphaModFix/>
          </a:blip>
          <a:srcRect/>
          <a:stretch/>
        </p:blipFill>
        <p:spPr>
          <a:xfrm>
            <a:off x="0" y="0"/>
            <a:ext cx="120396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pic>
        <p:nvPicPr>
          <p:cNvPr id="56" name="Google Shape;56;p8"/>
          <p:cNvPicPr preferRelativeResize="0"/>
          <p:nvPr/>
        </p:nvPicPr>
        <p:blipFill rotWithShape="1">
          <a:blip r:embed="rId3">
            <a:alphaModFix/>
          </a:blip>
          <a:srcRect/>
          <a:stretch/>
        </p:blipFill>
        <p:spPr>
          <a:xfrm>
            <a:off x="7904480" y="0"/>
            <a:ext cx="4287519" cy="6857999"/>
          </a:xfrm>
          <a:prstGeom prst="rect">
            <a:avLst/>
          </a:prstGeom>
          <a:noFill/>
          <a:ln>
            <a:noFill/>
          </a:ln>
        </p:spPr>
      </p:pic>
      <p:sp>
        <p:nvSpPr>
          <p:cNvPr id="57" name="Google Shape;57;p8"/>
          <p:cNvSpPr txBox="1">
            <a:spLocks noGrp="1"/>
          </p:cNvSpPr>
          <p:nvPr>
            <p:ph type="title"/>
          </p:nvPr>
        </p:nvSpPr>
        <p:spPr>
          <a:xfrm>
            <a:off x="3138300" y="987171"/>
            <a:ext cx="3175634" cy="25904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600" b="0" dirty="0">
                <a:solidFill>
                  <a:srgbClr val="000000"/>
                </a:solidFill>
                <a:latin typeface="Lucida Sans"/>
                <a:ea typeface="Lucida Sans"/>
                <a:cs typeface="Lucida Sans"/>
                <a:sym typeface="Lucida Sans"/>
              </a:rPr>
              <a:t>1.Introduction</a:t>
            </a:r>
            <a:endParaRPr sz="1600" dirty="0">
              <a:latin typeface="Lucida Sans"/>
              <a:ea typeface="Lucida Sans"/>
              <a:cs typeface="Lucida Sans"/>
              <a:sym typeface="Lucida Sans"/>
            </a:endParaRPr>
          </a:p>
        </p:txBody>
      </p:sp>
      <p:sp>
        <p:nvSpPr>
          <p:cNvPr id="58" name="Google Shape;58;p8"/>
          <p:cNvSpPr txBox="1"/>
          <p:nvPr/>
        </p:nvSpPr>
        <p:spPr>
          <a:xfrm>
            <a:off x="893824" y="1294638"/>
            <a:ext cx="151003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800" b="1" i="0" u="none" strike="noStrike" cap="none">
                <a:solidFill>
                  <a:schemeClr val="dk1"/>
                </a:solidFill>
                <a:latin typeface="Tahoma"/>
                <a:ea typeface="Tahoma"/>
                <a:cs typeface="Tahoma"/>
                <a:sym typeface="Tahoma"/>
              </a:rPr>
              <a:t>Content</a:t>
            </a:r>
            <a:endParaRPr sz="2800" b="0" i="0" u="none" strike="noStrike" cap="none">
              <a:solidFill>
                <a:schemeClr val="dk1"/>
              </a:solidFill>
              <a:latin typeface="Tahoma"/>
              <a:ea typeface="Tahoma"/>
              <a:cs typeface="Tahoma"/>
              <a:sym typeface="Tahoma"/>
            </a:endParaRPr>
          </a:p>
        </p:txBody>
      </p:sp>
      <p:sp>
        <p:nvSpPr>
          <p:cNvPr id="59" name="Google Shape;59;p8"/>
          <p:cNvSpPr txBox="1"/>
          <p:nvPr/>
        </p:nvSpPr>
        <p:spPr>
          <a:xfrm>
            <a:off x="3138300" y="1650112"/>
            <a:ext cx="3175635" cy="974626"/>
          </a:xfrm>
          <a:prstGeom prst="rect">
            <a:avLst/>
          </a:prstGeom>
          <a:noFill/>
          <a:ln>
            <a:noFill/>
          </a:ln>
        </p:spPr>
        <p:txBody>
          <a:bodyPr spcFirstLastPara="1" wrap="square" lIns="0" tIns="12700" rIns="0" bIns="0" anchor="t" anchorCtr="0">
            <a:spAutoFit/>
          </a:bodyPr>
          <a:lstStyle/>
          <a:p>
            <a:pPr marL="231140" marR="0" lvl="0" indent="-219075" algn="l" rtl="0">
              <a:lnSpc>
                <a:spcPct val="100000"/>
              </a:lnSpc>
              <a:spcBef>
                <a:spcPts val="0"/>
              </a:spcBef>
              <a:spcAft>
                <a:spcPts val="0"/>
              </a:spcAft>
              <a:buClr>
                <a:schemeClr val="dk1"/>
              </a:buClr>
              <a:buSzPts val="1600"/>
              <a:buFont typeface="Lucida Sans"/>
              <a:buAutoNum type="arabicPeriod" startAt="2"/>
            </a:pPr>
            <a:r>
              <a:rPr lang="en-US" sz="1600" b="0" i="0" u="none" strike="noStrike" cap="none" dirty="0">
                <a:solidFill>
                  <a:schemeClr val="dk1"/>
                </a:solidFill>
                <a:latin typeface="Lucida Sans"/>
                <a:ea typeface="Lucida Sans"/>
                <a:cs typeface="Lucida Sans"/>
                <a:sym typeface="Lucida Sans"/>
              </a:rPr>
              <a:t>Data Description and Source</a:t>
            </a:r>
            <a:endParaRPr sz="1600" b="0" i="0" u="none" strike="noStrike" cap="none" dirty="0">
              <a:solidFill>
                <a:schemeClr val="dk1"/>
              </a:solidFill>
              <a:latin typeface="Lucida Sans"/>
              <a:ea typeface="Lucida Sans"/>
              <a:cs typeface="Lucida Sans"/>
              <a:sym typeface="Lucida Sans"/>
            </a:endParaRPr>
          </a:p>
          <a:p>
            <a:pPr marL="12066" marR="0" lvl="0" algn="l" rtl="0">
              <a:lnSpc>
                <a:spcPct val="100000"/>
              </a:lnSpc>
              <a:spcBef>
                <a:spcPts val="0"/>
              </a:spcBef>
              <a:spcAft>
                <a:spcPts val="0"/>
              </a:spcAft>
              <a:buClr>
                <a:schemeClr val="dk1"/>
              </a:buClr>
              <a:buSzPts val="1600"/>
            </a:pPr>
            <a:endParaRPr lang="en-US" sz="3050" dirty="0">
              <a:solidFill>
                <a:schemeClr val="dk1"/>
              </a:solidFill>
              <a:latin typeface="Lucida Sans"/>
              <a:ea typeface="Lucida Sans"/>
              <a:cs typeface="Lucida Sans"/>
              <a:sym typeface="Lucida Sans"/>
            </a:endParaRPr>
          </a:p>
          <a:p>
            <a:pPr marL="12065">
              <a:buClr>
                <a:schemeClr val="dk1"/>
              </a:buClr>
              <a:buSzPts val="1600"/>
            </a:pPr>
            <a:r>
              <a:rPr lang="en-US" sz="1600" dirty="0">
                <a:solidFill>
                  <a:schemeClr val="dk1"/>
                </a:solidFill>
                <a:latin typeface="Lucida Sans"/>
                <a:sym typeface="Lucida Sans"/>
              </a:rPr>
              <a:t>3.Research Questions</a:t>
            </a:r>
            <a:endParaRPr sz="1600" dirty="0">
              <a:solidFill>
                <a:schemeClr val="dk1"/>
              </a:solidFill>
              <a:latin typeface="Lucida Sans"/>
              <a:sym typeface="Lucida Sans"/>
            </a:endParaRPr>
          </a:p>
        </p:txBody>
      </p:sp>
      <p:sp>
        <p:nvSpPr>
          <p:cNvPr id="60" name="Google Shape;60;p8"/>
          <p:cNvSpPr txBox="1"/>
          <p:nvPr/>
        </p:nvSpPr>
        <p:spPr>
          <a:xfrm>
            <a:off x="3138300" y="3031908"/>
            <a:ext cx="1776730"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b="0" i="0" u="none" strike="noStrike" cap="none" dirty="0">
                <a:solidFill>
                  <a:schemeClr val="dk1"/>
                </a:solidFill>
                <a:latin typeface="Lucida Sans"/>
                <a:ea typeface="Lucida Sans"/>
                <a:cs typeface="Lucida Sans"/>
                <a:sym typeface="Lucida Sans"/>
              </a:rPr>
              <a:t>4. Methodologies</a:t>
            </a:r>
            <a:endParaRPr sz="1600" b="0" i="0" u="none" strike="noStrike" cap="none" dirty="0">
              <a:solidFill>
                <a:schemeClr val="dk1"/>
              </a:solidFill>
              <a:latin typeface="Lucida Sans"/>
              <a:ea typeface="Lucida Sans"/>
              <a:cs typeface="Lucida Sans"/>
              <a:sym typeface="Lucid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pic>
        <p:nvPicPr>
          <p:cNvPr id="65" name="Google Shape;65;p9"/>
          <p:cNvPicPr preferRelativeResize="0"/>
          <p:nvPr/>
        </p:nvPicPr>
        <p:blipFill rotWithShape="1">
          <a:blip r:embed="rId3">
            <a:alphaModFix/>
          </a:blip>
          <a:srcRect/>
          <a:stretch/>
        </p:blipFill>
        <p:spPr>
          <a:xfrm>
            <a:off x="793546" y="2330100"/>
            <a:ext cx="4930225" cy="3861020"/>
          </a:xfrm>
          <a:prstGeom prst="rect">
            <a:avLst/>
          </a:prstGeom>
          <a:noFill/>
          <a:ln>
            <a:noFill/>
          </a:ln>
        </p:spPr>
      </p:pic>
      <p:pic>
        <p:nvPicPr>
          <p:cNvPr id="66" name="Google Shape;66;p9"/>
          <p:cNvPicPr preferRelativeResize="0"/>
          <p:nvPr/>
        </p:nvPicPr>
        <p:blipFill rotWithShape="1">
          <a:blip r:embed="rId4">
            <a:alphaModFix/>
          </a:blip>
          <a:srcRect/>
          <a:stretch/>
        </p:blipFill>
        <p:spPr>
          <a:xfrm>
            <a:off x="4" y="0"/>
            <a:ext cx="12191991" cy="1304417"/>
          </a:xfrm>
          <a:prstGeom prst="rect">
            <a:avLst/>
          </a:prstGeom>
          <a:noFill/>
          <a:ln>
            <a:noFill/>
          </a:ln>
        </p:spPr>
      </p:pic>
      <p:sp>
        <p:nvSpPr>
          <p:cNvPr id="67" name="Google Shape;67;p9"/>
          <p:cNvSpPr txBox="1"/>
          <p:nvPr/>
        </p:nvSpPr>
        <p:spPr>
          <a:xfrm>
            <a:off x="1054890" y="2667000"/>
            <a:ext cx="4407535" cy="3300904"/>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600" b="0" i="0" u="none" strike="noStrike" cap="none">
                <a:solidFill>
                  <a:schemeClr val="lt1"/>
                </a:solidFill>
                <a:latin typeface="Lucida Sans"/>
                <a:ea typeface="Lucida Sans"/>
                <a:cs typeface="Lucida Sans"/>
                <a:sym typeface="Lucida Sans"/>
              </a:rPr>
              <a:t> HISTORY &amp; HOW IT WORKS</a:t>
            </a:r>
            <a:endParaRPr/>
          </a:p>
          <a:p>
            <a:pPr marL="12700" marR="5080" lvl="0" indent="0" algn="l" rtl="0">
              <a:lnSpc>
                <a:spcPct val="100000"/>
              </a:lnSpc>
              <a:spcBef>
                <a:spcPts val="100"/>
              </a:spcBef>
              <a:spcAft>
                <a:spcPts val="0"/>
              </a:spcAft>
              <a:buNone/>
            </a:pPr>
            <a:endParaRPr sz="1400" b="0" i="0" u="none" strike="noStrike" cap="none">
              <a:solidFill>
                <a:schemeClr val="lt1"/>
              </a:solidFill>
              <a:latin typeface="Lucida Sans"/>
              <a:ea typeface="Lucida Sans"/>
              <a:cs typeface="Lucida Sans"/>
              <a:sym typeface="Lucida Sans"/>
            </a:endParaRPr>
          </a:p>
          <a:p>
            <a:pPr marL="12700" marR="5080" lvl="0" indent="0" algn="l" rtl="0">
              <a:lnSpc>
                <a:spcPct val="100000"/>
              </a:lnSpc>
              <a:spcBef>
                <a:spcPts val="100"/>
              </a:spcBef>
              <a:spcAft>
                <a:spcPts val="0"/>
              </a:spcAft>
              <a:buNone/>
            </a:pPr>
            <a:r>
              <a:rPr lang="en-US" sz="1400" b="0" i="0" u="none" strike="noStrike" cap="none">
                <a:solidFill>
                  <a:schemeClr val="lt1"/>
                </a:solidFill>
                <a:latin typeface="Lucida Sans"/>
                <a:ea typeface="Lucida Sans"/>
                <a:cs typeface="Lucida Sans"/>
                <a:sym typeface="Lucida Sans"/>
              </a:rPr>
              <a:t>Launched in 2010, Instagram has become a popular social media platform for sharing photos and videos, known for its user-friendly interface and emphasis on visual content. Founded by Kevin Systrom and Mike Krieger, the platform was acquired by Facebook in 2012, propelling its growth into one of the world's most widely used social networks, boasting over a billion active users today. Instagram allows users to share photos and videos, enhancing them with hashtags, filters, and location tags. Its algorithms curate personalized feeds, fostering engagement through likes, comments, and direct messages.</a:t>
            </a:r>
            <a:endParaRPr sz="1400" b="0" i="0" u="none" strike="noStrike" cap="none">
              <a:solidFill>
                <a:schemeClr val="lt1"/>
              </a:solidFill>
              <a:latin typeface="Lucida Sans"/>
              <a:ea typeface="Lucida Sans"/>
              <a:cs typeface="Lucida Sans"/>
              <a:sym typeface="Lucida Sans"/>
            </a:endParaRPr>
          </a:p>
        </p:txBody>
      </p:sp>
      <p:sp>
        <p:nvSpPr>
          <p:cNvPr id="68" name="Google Shape;68;p9"/>
          <p:cNvSpPr txBox="1"/>
          <p:nvPr/>
        </p:nvSpPr>
        <p:spPr>
          <a:xfrm>
            <a:off x="6631076" y="3870026"/>
            <a:ext cx="4445635" cy="17322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400" b="1" i="0" u="none" strike="noStrike" cap="none">
                <a:solidFill>
                  <a:srgbClr val="FFFFFF"/>
                </a:solidFill>
                <a:latin typeface="Tahoma"/>
                <a:ea typeface="Tahoma"/>
                <a:cs typeface="Tahoma"/>
                <a:sym typeface="Tahoma"/>
              </a:rPr>
              <a:t>Analyzing Instagram data is essential for  content creators as it provides insights into  audience demographics, content performance,  and engagement trends. By understanding their  audience and optimizing content strategy  accordingly, creators can increase  engagement, improve content quality, and  make informed decisions for future campaigns.</a:t>
            </a:r>
            <a:endParaRPr sz="1400" b="0" i="0" u="none" strike="noStrike" cap="none">
              <a:solidFill>
                <a:schemeClr val="dk1"/>
              </a:solidFill>
              <a:latin typeface="Tahoma"/>
              <a:ea typeface="Tahoma"/>
              <a:cs typeface="Tahoma"/>
              <a:sym typeface="Tahoma"/>
            </a:endParaRPr>
          </a:p>
        </p:txBody>
      </p:sp>
      <p:sp>
        <p:nvSpPr>
          <p:cNvPr id="69" name="Google Shape;69;p9"/>
          <p:cNvSpPr txBox="1">
            <a:spLocks noGrp="1"/>
          </p:cNvSpPr>
          <p:nvPr>
            <p:ph type="title"/>
          </p:nvPr>
        </p:nvSpPr>
        <p:spPr>
          <a:xfrm>
            <a:off x="908439" y="345616"/>
            <a:ext cx="4572000" cy="543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400">
                <a:solidFill>
                  <a:srgbClr val="000000"/>
                </a:solidFill>
              </a:rPr>
              <a:t>Instagram Overview</a:t>
            </a:r>
            <a:endParaRPr sz="3400"/>
          </a:p>
        </p:txBody>
      </p:sp>
      <p:sp>
        <p:nvSpPr>
          <p:cNvPr id="70" name="Google Shape;70;p9"/>
          <p:cNvSpPr txBox="1"/>
          <p:nvPr/>
        </p:nvSpPr>
        <p:spPr>
          <a:xfrm>
            <a:off x="6896612" y="2797909"/>
            <a:ext cx="3084830" cy="6350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000" b="1" i="0" u="none" strike="noStrike" cap="none">
                <a:solidFill>
                  <a:srgbClr val="FFFFFF"/>
                </a:solidFill>
                <a:latin typeface="Arial"/>
                <a:ea typeface="Arial"/>
                <a:cs typeface="Arial"/>
                <a:sym typeface="Arial"/>
              </a:rPr>
              <a:t>Significance of Analyzing  Instagram Data</a:t>
            </a:r>
            <a:endParaRPr sz="2000" b="0" i="0" u="none" strike="noStrike" cap="none">
              <a:solidFill>
                <a:schemeClr val="dk1"/>
              </a:solidFill>
              <a:latin typeface="Arial"/>
              <a:ea typeface="Arial"/>
              <a:cs typeface="Arial"/>
              <a:sym typeface="Arial"/>
            </a:endParaRPr>
          </a:p>
        </p:txBody>
      </p:sp>
      <p:pic>
        <p:nvPicPr>
          <p:cNvPr id="71" name="Google Shape;71;p9" descr="A logo of a camera and a logo of a social media&#10;&#10;Description automatically generated"/>
          <p:cNvPicPr preferRelativeResize="0"/>
          <p:nvPr/>
        </p:nvPicPr>
        <p:blipFill rotWithShape="1">
          <a:blip r:embed="rId5">
            <a:alphaModFix/>
          </a:blip>
          <a:srcRect/>
          <a:stretch/>
        </p:blipFill>
        <p:spPr>
          <a:xfrm>
            <a:off x="6772698" y="1581978"/>
            <a:ext cx="4445635" cy="2456622"/>
          </a:xfrm>
          <a:prstGeom prst="rect">
            <a:avLst/>
          </a:prstGeom>
          <a:noFill/>
          <a:ln>
            <a:noFill/>
          </a:ln>
        </p:spPr>
      </p:pic>
      <p:pic>
        <p:nvPicPr>
          <p:cNvPr id="72" name="Google Shape;72;p9" descr="A close-up of a logo&#10;&#10;Description automatically generated"/>
          <p:cNvPicPr preferRelativeResize="0"/>
          <p:nvPr/>
        </p:nvPicPr>
        <p:blipFill rotWithShape="1">
          <a:blip r:embed="rId6">
            <a:alphaModFix/>
          </a:blip>
          <a:srcRect/>
          <a:stretch/>
        </p:blipFill>
        <p:spPr>
          <a:xfrm>
            <a:off x="6772698" y="4183639"/>
            <a:ext cx="4445635" cy="2324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3">
            <a:alphaModFix/>
          </a:blip>
          <a:srcRect/>
          <a:stretch/>
        </p:blipFill>
        <p:spPr>
          <a:xfrm>
            <a:off x="4" y="0"/>
            <a:ext cx="12191991" cy="1304417"/>
          </a:xfrm>
          <a:prstGeom prst="rect">
            <a:avLst/>
          </a:prstGeom>
          <a:noFill/>
          <a:ln>
            <a:noFill/>
          </a:ln>
        </p:spPr>
      </p:pic>
      <p:sp>
        <p:nvSpPr>
          <p:cNvPr id="78" name="Google Shape;78;p10"/>
          <p:cNvSpPr txBox="1"/>
          <p:nvPr/>
        </p:nvSpPr>
        <p:spPr>
          <a:xfrm>
            <a:off x="1070364" y="2896092"/>
            <a:ext cx="3364865" cy="330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i="0" u="none" strike="noStrike" cap="none">
                <a:solidFill>
                  <a:srgbClr val="FFFFFF"/>
                </a:solidFill>
                <a:latin typeface="Tahoma"/>
                <a:ea typeface="Tahoma"/>
                <a:cs typeface="Tahoma"/>
                <a:sym typeface="Tahoma"/>
              </a:rPr>
              <a:t>History and How it works?</a:t>
            </a:r>
            <a:endParaRPr sz="2000" b="0" i="0" u="none" strike="noStrike" cap="none">
              <a:solidFill>
                <a:schemeClr val="dk1"/>
              </a:solidFill>
              <a:latin typeface="Tahoma"/>
              <a:ea typeface="Tahoma"/>
              <a:cs typeface="Tahoma"/>
              <a:sym typeface="Tahoma"/>
            </a:endParaRPr>
          </a:p>
        </p:txBody>
      </p:sp>
      <p:sp>
        <p:nvSpPr>
          <p:cNvPr id="79" name="Google Shape;79;p10"/>
          <p:cNvSpPr txBox="1"/>
          <p:nvPr/>
        </p:nvSpPr>
        <p:spPr>
          <a:xfrm>
            <a:off x="1070364" y="3722100"/>
            <a:ext cx="4407535" cy="87884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400" b="0" i="0" u="none" strike="noStrike" cap="none">
                <a:solidFill>
                  <a:srgbClr val="FFFFFF"/>
                </a:solidFill>
                <a:latin typeface="Lucida Sans"/>
                <a:ea typeface="Lucida Sans"/>
                <a:cs typeface="Lucida Sans"/>
                <a:sym typeface="Lucida Sans"/>
              </a:rPr>
              <a:t>Launched in 2010, Instagram has become a  popular social media platform for sharing photos  and videos, known for its user-friendly interface  and emphasis on visual content.</a:t>
            </a:r>
            <a:endParaRPr sz="1400" b="0" i="0" u="none" strike="noStrike" cap="none">
              <a:solidFill>
                <a:schemeClr val="dk1"/>
              </a:solidFill>
              <a:latin typeface="Lucida Sans"/>
              <a:ea typeface="Lucida Sans"/>
              <a:cs typeface="Lucida Sans"/>
              <a:sym typeface="Lucida Sans"/>
            </a:endParaRPr>
          </a:p>
        </p:txBody>
      </p:sp>
      <p:sp>
        <p:nvSpPr>
          <p:cNvPr id="80" name="Google Shape;80;p10"/>
          <p:cNvSpPr txBox="1"/>
          <p:nvPr/>
        </p:nvSpPr>
        <p:spPr>
          <a:xfrm>
            <a:off x="6631076" y="3870026"/>
            <a:ext cx="4445635" cy="17322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400" b="1" i="0" u="none" strike="noStrike" cap="none">
                <a:solidFill>
                  <a:srgbClr val="FFFFFF"/>
                </a:solidFill>
                <a:latin typeface="Tahoma"/>
                <a:ea typeface="Tahoma"/>
                <a:cs typeface="Tahoma"/>
                <a:sym typeface="Tahoma"/>
              </a:rPr>
              <a:t>Analyzing Instagram data is essential for  content creators as it provides insights into  audience demographics, content performance,  and engagement trends. By understanding their  audience and optimizing content strategy  accordingly, creators can increase  engagement, improve content quality, and  make informed decisions for future campaigns.</a:t>
            </a:r>
            <a:endParaRPr sz="1400" b="0" i="0" u="none" strike="noStrike" cap="none">
              <a:solidFill>
                <a:schemeClr val="dk1"/>
              </a:solidFill>
              <a:latin typeface="Tahoma"/>
              <a:ea typeface="Tahoma"/>
              <a:cs typeface="Tahoma"/>
              <a:sym typeface="Tahoma"/>
            </a:endParaRPr>
          </a:p>
        </p:txBody>
      </p:sp>
      <p:sp>
        <p:nvSpPr>
          <p:cNvPr id="81" name="Google Shape;81;p10"/>
          <p:cNvSpPr txBox="1"/>
          <p:nvPr/>
        </p:nvSpPr>
        <p:spPr>
          <a:xfrm>
            <a:off x="6896612" y="2797909"/>
            <a:ext cx="3084830" cy="6350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000" b="1" i="0" u="none" strike="noStrike" cap="none">
                <a:solidFill>
                  <a:srgbClr val="FFFFFF"/>
                </a:solidFill>
                <a:latin typeface="Arial"/>
                <a:ea typeface="Arial"/>
                <a:cs typeface="Arial"/>
                <a:sym typeface="Arial"/>
              </a:rPr>
              <a:t>Significance of Analyzing  Instagram Data</a:t>
            </a:r>
            <a:endParaRPr sz="2000" b="0" i="0" u="none" strike="noStrike" cap="none">
              <a:solidFill>
                <a:schemeClr val="dk1"/>
              </a:solidFill>
              <a:latin typeface="Arial"/>
              <a:ea typeface="Arial"/>
              <a:cs typeface="Arial"/>
              <a:sym typeface="Arial"/>
            </a:endParaRPr>
          </a:p>
        </p:txBody>
      </p:sp>
      <p:pic>
        <p:nvPicPr>
          <p:cNvPr id="82" name="Google Shape;82;p10"/>
          <p:cNvPicPr preferRelativeResize="0"/>
          <p:nvPr/>
        </p:nvPicPr>
        <p:blipFill rotWithShape="1">
          <a:blip r:embed="rId4">
            <a:alphaModFix/>
          </a:blip>
          <a:srcRect/>
          <a:stretch/>
        </p:blipFill>
        <p:spPr>
          <a:xfrm>
            <a:off x="914400" y="1981200"/>
            <a:ext cx="6378027" cy="4267200"/>
          </a:xfrm>
          <a:prstGeom prst="rect">
            <a:avLst/>
          </a:prstGeom>
          <a:noFill/>
          <a:ln>
            <a:noFill/>
          </a:ln>
        </p:spPr>
      </p:pic>
      <p:sp>
        <p:nvSpPr>
          <p:cNvPr id="83" name="Google Shape;83;p10"/>
          <p:cNvSpPr txBox="1"/>
          <p:nvPr/>
        </p:nvSpPr>
        <p:spPr>
          <a:xfrm>
            <a:off x="1196427" y="2667000"/>
            <a:ext cx="6096000" cy="3139321"/>
          </a:xfrm>
          <a:prstGeom prst="rect">
            <a:avLst/>
          </a:prstGeom>
          <a:noFill/>
          <a:ln>
            <a:noFill/>
          </a:ln>
        </p:spPr>
        <p:txBody>
          <a:bodyPr spcFirstLastPara="1" wrap="square" lIns="91425" tIns="45700" rIns="91425" bIns="45700" anchor="t" anchorCtr="0">
            <a:spAutoFit/>
          </a:bodyPr>
          <a:lstStyle/>
          <a:p>
            <a:pPr marL="12700" marR="5080" lvl="0" indent="0" algn="l" rtl="0">
              <a:lnSpc>
                <a:spcPct val="100000"/>
              </a:lnSpc>
              <a:spcBef>
                <a:spcPts val="0"/>
              </a:spcBef>
              <a:spcAft>
                <a:spcPts val="0"/>
              </a:spcAft>
              <a:buNone/>
            </a:pPr>
            <a:r>
              <a:rPr lang="en-US" sz="1800" b="0" i="0" u="none" strike="noStrike" cap="none">
                <a:solidFill>
                  <a:schemeClr val="lt1"/>
                </a:solidFill>
                <a:latin typeface="Tahoma"/>
                <a:ea typeface="Tahoma"/>
                <a:cs typeface="Tahoma"/>
                <a:sym typeface="Tahoma"/>
              </a:rPr>
              <a:t>Analyzing Instagram data is essential for both content creators and businesses alike, as it provides valuable insights into audience demographics, content performance, and engagement trends. By understanding their audience and optimizing content strategy accordingly, creators can increase engagement, improve content quality, and make informed decisions for future campaigns. Moreover, businesses can leverage these insights to refine their marketing strategies, connect with their target audience more effectively, and ultimately achieve their marketing objectives on the platform.</a:t>
            </a:r>
            <a:endParaRPr/>
          </a:p>
        </p:txBody>
      </p:sp>
      <p:pic>
        <p:nvPicPr>
          <p:cNvPr id="84" name="Google Shape;84;p10" descr="A screenshot of a dashboard"/>
          <p:cNvPicPr preferRelativeResize="0"/>
          <p:nvPr/>
        </p:nvPicPr>
        <p:blipFill rotWithShape="1">
          <a:blip r:embed="rId5">
            <a:alphaModFix/>
          </a:blip>
          <a:srcRect/>
          <a:stretch/>
        </p:blipFill>
        <p:spPr>
          <a:xfrm>
            <a:off x="7848600" y="1399587"/>
            <a:ext cx="3969866" cy="2415340"/>
          </a:xfrm>
          <a:prstGeom prst="rect">
            <a:avLst/>
          </a:prstGeom>
          <a:noFill/>
          <a:ln>
            <a:noFill/>
          </a:ln>
        </p:spPr>
      </p:pic>
      <p:pic>
        <p:nvPicPr>
          <p:cNvPr id="85" name="Google Shape;85;p10" descr="A graph with a line pointing up&#10;&#10;Description automatically generated with medium confidence"/>
          <p:cNvPicPr preferRelativeResize="0"/>
          <p:nvPr/>
        </p:nvPicPr>
        <p:blipFill rotWithShape="1">
          <a:blip r:embed="rId6">
            <a:alphaModFix/>
          </a:blip>
          <a:srcRect/>
          <a:stretch/>
        </p:blipFill>
        <p:spPr>
          <a:xfrm>
            <a:off x="7848600" y="3962400"/>
            <a:ext cx="3969866" cy="2230262"/>
          </a:xfrm>
          <a:prstGeom prst="rect">
            <a:avLst/>
          </a:prstGeom>
          <a:noFill/>
          <a:ln>
            <a:noFill/>
          </a:ln>
        </p:spPr>
      </p:pic>
      <p:sp>
        <p:nvSpPr>
          <p:cNvPr id="86" name="Google Shape;86;p10"/>
          <p:cNvSpPr txBox="1"/>
          <p:nvPr/>
        </p:nvSpPr>
        <p:spPr>
          <a:xfrm>
            <a:off x="457200" y="346848"/>
            <a:ext cx="10200005"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Arial"/>
                <a:ea typeface="Arial"/>
                <a:cs typeface="Arial"/>
                <a:sym typeface="Arial"/>
              </a:rPr>
              <a:t>                                    </a:t>
            </a:r>
            <a:r>
              <a:rPr lang="en-US" sz="2400" b="1" i="0" u="none" strike="noStrike" cap="none">
                <a:solidFill>
                  <a:schemeClr val="dk1"/>
                </a:solidFill>
                <a:latin typeface="Arial"/>
                <a:ea typeface="Arial"/>
                <a:cs typeface="Arial"/>
                <a:sym typeface="Arial"/>
              </a:rPr>
              <a:t>Significance of Analyzing  Instagram Data</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pic>
        <p:nvPicPr>
          <p:cNvPr id="91" name="Google Shape;91;p11"/>
          <p:cNvPicPr preferRelativeResize="0"/>
          <p:nvPr/>
        </p:nvPicPr>
        <p:blipFill rotWithShape="1">
          <a:blip r:embed="rId3">
            <a:alphaModFix/>
          </a:blip>
          <a:srcRect/>
          <a:stretch/>
        </p:blipFill>
        <p:spPr>
          <a:xfrm>
            <a:off x="8115111" y="1965229"/>
            <a:ext cx="3128316" cy="3873153"/>
          </a:xfrm>
          <a:prstGeom prst="rect">
            <a:avLst/>
          </a:prstGeom>
          <a:noFill/>
          <a:ln>
            <a:noFill/>
          </a:ln>
        </p:spPr>
      </p:pic>
      <p:pic>
        <p:nvPicPr>
          <p:cNvPr id="92" name="Google Shape;92;p11"/>
          <p:cNvPicPr preferRelativeResize="0"/>
          <p:nvPr/>
        </p:nvPicPr>
        <p:blipFill rotWithShape="1">
          <a:blip r:embed="rId4">
            <a:alphaModFix/>
          </a:blip>
          <a:srcRect/>
          <a:stretch/>
        </p:blipFill>
        <p:spPr>
          <a:xfrm>
            <a:off x="4488292" y="1989662"/>
            <a:ext cx="3114392" cy="3870744"/>
          </a:xfrm>
          <a:prstGeom prst="rect">
            <a:avLst/>
          </a:prstGeom>
          <a:noFill/>
          <a:ln>
            <a:noFill/>
          </a:ln>
        </p:spPr>
      </p:pic>
      <p:pic>
        <p:nvPicPr>
          <p:cNvPr id="93" name="Google Shape;93;p11"/>
          <p:cNvPicPr preferRelativeResize="0"/>
          <p:nvPr/>
        </p:nvPicPr>
        <p:blipFill rotWithShape="1">
          <a:blip r:embed="rId5">
            <a:alphaModFix/>
          </a:blip>
          <a:srcRect/>
          <a:stretch/>
        </p:blipFill>
        <p:spPr>
          <a:xfrm>
            <a:off x="918297" y="1981689"/>
            <a:ext cx="3119716" cy="3862505"/>
          </a:xfrm>
          <a:prstGeom prst="rect">
            <a:avLst/>
          </a:prstGeom>
          <a:noFill/>
          <a:ln>
            <a:noFill/>
          </a:ln>
        </p:spPr>
      </p:pic>
      <p:pic>
        <p:nvPicPr>
          <p:cNvPr id="94" name="Google Shape;94;p11"/>
          <p:cNvPicPr preferRelativeResize="0"/>
          <p:nvPr/>
        </p:nvPicPr>
        <p:blipFill rotWithShape="1">
          <a:blip r:embed="rId6">
            <a:alphaModFix/>
          </a:blip>
          <a:srcRect/>
          <a:stretch/>
        </p:blipFill>
        <p:spPr>
          <a:xfrm>
            <a:off x="4" y="-34812"/>
            <a:ext cx="12191992" cy="1304417"/>
          </a:xfrm>
          <a:prstGeom prst="rect">
            <a:avLst/>
          </a:prstGeom>
          <a:noFill/>
          <a:ln>
            <a:noFill/>
          </a:ln>
        </p:spPr>
      </p:pic>
      <p:sp>
        <p:nvSpPr>
          <p:cNvPr id="95" name="Google Shape;95;p11"/>
          <p:cNvSpPr txBox="1"/>
          <p:nvPr/>
        </p:nvSpPr>
        <p:spPr>
          <a:xfrm>
            <a:off x="1079582" y="2643447"/>
            <a:ext cx="2688590" cy="23577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dirty="0">
                <a:solidFill>
                  <a:srgbClr val="93ABDE"/>
                </a:solidFill>
                <a:latin typeface="Lucida Sans"/>
                <a:ea typeface="Lucida Sans"/>
                <a:cs typeface="Lucida Sans"/>
                <a:sym typeface="Lucida Sans"/>
              </a:rPr>
              <a:t>01</a:t>
            </a:r>
            <a:endParaRPr sz="4400" dirty="0">
              <a:solidFill>
                <a:schemeClr val="dk1"/>
              </a:solidFill>
              <a:latin typeface="Lucida Sans"/>
              <a:ea typeface="Lucida Sans"/>
              <a:cs typeface="Lucida Sans"/>
              <a:sym typeface="Lucida Sans"/>
            </a:endParaRPr>
          </a:p>
          <a:p>
            <a:pPr marL="86360" marR="0" lvl="0" indent="0" algn="l" rtl="0">
              <a:lnSpc>
                <a:spcPct val="100000"/>
              </a:lnSpc>
              <a:spcBef>
                <a:spcPts val="4175"/>
              </a:spcBef>
              <a:spcAft>
                <a:spcPts val="0"/>
              </a:spcAft>
              <a:buNone/>
            </a:pPr>
            <a:r>
              <a:rPr lang="en-US" sz="1800" b="1" dirty="0" err="1">
                <a:solidFill>
                  <a:srgbClr val="FFFFFF"/>
                </a:solidFill>
                <a:latin typeface="Tahoma"/>
                <a:ea typeface="Tahoma"/>
                <a:cs typeface="Tahoma"/>
                <a:sym typeface="Tahoma"/>
              </a:rPr>
              <a:t>DataSource</a:t>
            </a:r>
            <a:endParaRPr sz="1800" dirty="0">
              <a:solidFill>
                <a:schemeClr val="dk1"/>
              </a:solidFill>
              <a:latin typeface="Tahoma"/>
              <a:ea typeface="Tahoma"/>
              <a:cs typeface="Tahoma"/>
              <a:sym typeface="Tahoma"/>
            </a:endParaRPr>
          </a:p>
          <a:p>
            <a:pPr marL="86360" marR="0" lvl="0" indent="0" algn="l" rtl="0">
              <a:lnSpc>
                <a:spcPct val="100000"/>
              </a:lnSpc>
              <a:spcBef>
                <a:spcPts val="1225"/>
              </a:spcBef>
              <a:spcAft>
                <a:spcPts val="0"/>
              </a:spcAft>
              <a:buNone/>
            </a:pPr>
            <a:r>
              <a:rPr lang="en-US" sz="1200" dirty="0">
                <a:solidFill>
                  <a:srgbClr val="FFFFFF"/>
                </a:solidFill>
                <a:latin typeface="Lucida Sans"/>
                <a:ea typeface="Lucida Sans"/>
                <a:cs typeface="Lucida Sans"/>
                <a:sym typeface="Lucida Sans"/>
              </a:rPr>
              <a:t>Statso.io</a:t>
            </a:r>
            <a:endParaRPr sz="1200" dirty="0">
              <a:solidFill>
                <a:schemeClr val="dk1"/>
              </a:solidFill>
              <a:latin typeface="Lucida Sans"/>
              <a:ea typeface="Lucida Sans"/>
              <a:cs typeface="Lucida Sans"/>
              <a:sym typeface="Lucida Sans"/>
            </a:endParaRPr>
          </a:p>
          <a:p>
            <a:pPr marL="86360" marR="5080" lvl="0" indent="0" algn="l" rtl="0">
              <a:lnSpc>
                <a:spcPct val="100000"/>
              </a:lnSpc>
              <a:spcBef>
                <a:spcPts val="1200"/>
              </a:spcBef>
              <a:spcAft>
                <a:spcPts val="0"/>
              </a:spcAft>
              <a:buNone/>
            </a:pPr>
            <a:r>
              <a:rPr lang="en-US" sz="1200" u="sng" dirty="0">
                <a:solidFill>
                  <a:schemeClr val="bg1">
                    <a:lumMod val="95000"/>
                  </a:schemeClr>
                </a:solidFill>
                <a:latin typeface="Lucida Sans"/>
                <a:ea typeface="Lucida Sans"/>
                <a:cs typeface="Lucida Sans"/>
                <a:sym typeface="Lucida Sans"/>
                <a:hlinkClick r:id="rId7">
                  <a:extLst>
                    <a:ext uri="{A12FA001-AC4F-418D-AE19-62706E023703}">
                      <ahyp:hlinkClr xmlns:ahyp="http://schemas.microsoft.com/office/drawing/2018/hyperlinkcolor" val="tx"/>
                    </a:ext>
                  </a:extLst>
                </a:hlinkClick>
              </a:rPr>
              <a:t>https://statso.io/wp-content/uplo </a:t>
            </a:r>
            <a:r>
              <a:rPr lang="en-US" sz="1200" dirty="0">
                <a:solidFill>
                  <a:schemeClr val="bg1">
                    <a:lumMod val="95000"/>
                  </a:schemeClr>
                </a:solidFill>
                <a:latin typeface="Lucida Sans"/>
                <a:ea typeface="Lucida Sans"/>
                <a:cs typeface="Lucida Sans"/>
                <a:sym typeface="Lucida Sans"/>
              </a:rPr>
              <a:t> </a:t>
            </a:r>
            <a:r>
              <a:rPr lang="en-US" sz="1200" u="sng" dirty="0">
                <a:solidFill>
                  <a:schemeClr val="bg1">
                    <a:lumMod val="95000"/>
                  </a:schemeClr>
                </a:solidFill>
                <a:latin typeface="Lucida Sans"/>
                <a:ea typeface="Lucida Sans"/>
                <a:cs typeface="Lucida Sans"/>
                <a:sym typeface="Lucida Sans"/>
                <a:hlinkClick r:id="rId7">
                  <a:extLst>
                    <a:ext uri="{A12FA001-AC4F-418D-AE19-62706E023703}">
                      <ahyp:hlinkClr xmlns:ahyp="http://schemas.microsoft.com/office/drawing/2018/hyperlinkcolor" val="tx"/>
                    </a:ext>
                  </a:extLst>
                </a:hlinkClick>
              </a:rPr>
              <a:t>ads/2022/10/archive.zip</a:t>
            </a:r>
            <a:endParaRPr sz="1200" dirty="0">
              <a:solidFill>
                <a:schemeClr val="bg1">
                  <a:lumMod val="95000"/>
                </a:schemeClr>
              </a:solidFill>
              <a:latin typeface="Lucida Sans"/>
              <a:ea typeface="Lucida Sans"/>
              <a:cs typeface="Lucida Sans"/>
              <a:sym typeface="Lucida Sans"/>
            </a:endParaRPr>
          </a:p>
        </p:txBody>
      </p:sp>
      <p:sp>
        <p:nvSpPr>
          <p:cNvPr id="96" name="Google Shape;96;p11"/>
          <p:cNvSpPr txBox="1"/>
          <p:nvPr/>
        </p:nvSpPr>
        <p:spPr>
          <a:xfrm>
            <a:off x="8280000" y="2427817"/>
            <a:ext cx="2748915" cy="3255010"/>
          </a:xfrm>
          <a:prstGeom prst="rect">
            <a:avLst/>
          </a:prstGeom>
          <a:noFill/>
          <a:ln>
            <a:noFill/>
          </a:ln>
        </p:spPr>
        <p:txBody>
          <a:bodyPr spcFirstLastPara="1" wrap="square" lIns="0" tIns="225425" rIns="0" bIns="0" anchor="t" anchorCtr="0">
            <a:spAutoFit/>
          </a:bodyPr>
          <a:lstStyle/>
          <a:p>
            <a:pPr marL="12700" marR="0" lvl="0" indent="0" algn="l" rtl="0">
              <a:lnSpc>
                <a:spcPct val="100000"/>
              </a:lnSpc>
              <a:spcBef>
                <a:spcPts val="0"/>
              </a:spcBef>
              <a:spcAft>
                <a:spcPts val="0"/>
              </a:spcAft>
              <a:buNone/>
            </a:pPr>
            <a:r>
              <a:rPr lang="en-US" sz="4400">
                <a:solidFill>
                  <a:srgbClr val="93ABDE"/>
                </a:solidFill>
                <a:latin typeface="Lucida Sans"/>
                <a:ea typeface="Lucida Sans"/>
                <a:cs typeface="Lucida Sans"/>
                <a:sym typeface="Lucida Sans"/>
              </a:rPr>
              <a:t>03</a:t>
            </a:r>
            <a:endParaRPr sz="4400">
              <a:solidFill>
                <a:schemeClr val="dk1"/>
              </a:solidFill>
              <a:latin typeface="Lucida Sans"/>
              <a:ea typeface="Lucida Sans"/>
              <a:cs typeface="Lucida Sans"/>
              <a:sym typeface="Lucida Sans"/>
            </a:endParaRPr>
          </a:p>
          <a:p>
            <a:pPr marL="81280" marR="0" lvl="0" indent="0" algn="l" rtl="0">
              <a:lnSpc>
                <a:spcPct val="100000"/>
              </a:lnSpc>
              <a:spcBef>
                <a:spcPts val="685"/>
              </a:spcBef>
              <a:spcAft>
                <a:spcPts val="0"/>
              </a:spcAft>
              <a:buNone/>
            </a:pPr>
            <a:r>
              <a:rPr lang="en-US" sz="1800" b="1">
                <a:solidFill>
                  <a:srgbClr val="FFFFFF"/>
                </a:solidFill>
                <a:latin typeface="Tahoma"/>
                <a:ea typeface="Tahoma"/>
                <a:cs typeface="Tahoma"/>
                <a:sym typeface="Tahoma"/>
              </a:rPr>
              <a:t>Data Description</a:t>
            </a:r>
            <a:endParaRPr sz="1800">
              <a:solidFill>
                <a:schemeClr val="dk1"/>
              </a:solidFill>
              <a:latin typeface="Tahoma"/>
              <a:ea typeface="Tahoma"/>
              <a:cs typeface="Tahoma"/>
              <a:sym typeface="Tahoma"/>
            </a:endParaRPr>
          </a:p>
          <a:p>
            <a:pPr marL="81280" marR="5080" lvl="0" indent="0" algn="l" rtl="0">
              <a:lnSpc>
                <a:spcPct val="100000"/>
              </a:lnSpc>
              <a:spcBef>
                <a:spcPts val="1225"/>
              </a:spcBef>
              <a:spcAft>
                <a:spcPts val="0"/>
              </a:spcAft>
              <a:buNone/>
            </a:pPr>
            <a:r>
              <a:rPr lang="en-US" sz="1200">
                <a:solidFill>
                  <a:srgbClr val="FFFFFF"/>
                </a:solidFill>
                <a:latin typeface="Lucida Sans"/>
                <a:ea typeface="Lucida Sans"/>
                <a:cs typeface="Lucida Sans"/>
                <a:sym typeface="Lucida Sans"/>
              </a:rPr>
              <a:t>The dataset covers a content  creator’s Instagram activity over  the last six months, including  metrics such as Impressions,  Reach from Home feed, Reach  from Hashtags, Reach from  Explore, Reach from other sources,  Saves, Comments, Shares, Likes,  Profile Visits, Follows, Captions, and  Hashtags employed.</a:t>
            </a:r>
            <a:endParaRPr sz="1200">
              <a:solidFill>
                <a:schemeClr val="dk1"/>
              </a:solidFill>
              <a:latin typeface="Lucida Sans"/>
              <a:ea typeface="Lucida Sans"/>
              <a:cs typeface="Lucida Sans"/>
              <a:sym typeface="Lucida Sans"/>
            </a:endParaRPr>
          </a:p>
        </p:txBody>
      </p:sp>
      <p:sp>
        <p:nvSpPr>
          <p:cNvPr id="97" name="Google Shape;97;p11"/>
          <p:cNvSpPr txBox="1"/>
          <p:nvPr/>
        </p:nvSpPr>
        <p:spPr>
          <a:xfrm>
            <a:off x="4634127" y="2642811"/>
            <a:ext cx="1886585" cy="184023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a:solidFill>
                  <a:srgbClr val="FFFFFF"/>
                </a:solidFill>
                <a:latin typeface="Lucida Sans"/>
                <a:ea typeface="Lucida Sans"/>
                <a:cs typeface="Lucida Sans"/>
                <a:sym typeface="Lucida Sans"/>
              </a:rPr>
              <a:t>02</a:t>
            </a:r>
            <a:endParaRPr sz="4400">
              <a:solidFill>
                <a:schemeClr val="dk1"/>
              </a:solidFill>
              <a:latin typeface="Lucida Sans"/>
              <a:ea typeface="Lucida Sans"/>
              <a:cs typeface="Lucida Sans"/>
              <a:sym typeface="Lucida Sans"/>
            </a:endParaRPr>
          </a:p>
          <a:p>
            <a:pPr marL="97790" marR="0" lvl="0" indent="0" algn="l" rtl="0">
              <a:lnSpc>
                <a:spcPct val="100000"/>
              </a:lnSpc>
              <a:spcBef>
                <a:spcPts val="4180"/>
              </a:spcBef>
              <a:spcAft>
                <a:spcPts val="0"/>
              </a:spcAft>
              <a:buNone/>
            </a:pPr>
            <a:r>
              <a:rPr lang="en-US" sz="1800" b="1">
                <a:solidFill>
                  <a:srgbClr val="FFFFFF"/>
                </a:solidFill>
                <a:latin typeface="Tahoma"/>
                <a:ea typeface="Tahoma"/>
                <a:cs typeface="Tahoma"/>
                <a:sym typeface="Tahoma"/>
              </a:rPr>
              <a:t>No of Variables</a:t>
            </a:r>
            <a:endParaRPr sz="1800">
              <a:solidFill>
                <a:schemeClr val="dk1"/>
              </a:solidFill>
              <a:latin typeface="Tahoma"/>
              <a:ea typeface="Tahoma"/>
              <a:cs typeface="Tahoma"/>
              <a:sym typeface="Tahoma"/>
            </a:endParaRPr>
          </a:p>
          <a:p>
            <a:pPr marL="97790" marR="0" lvl="0" indent="0" algn="l" rtl="0">
              <a:lnSpc>
                <a:spcPct val="100000"/>
              </a:lnSpc>
              <a:spcBef>
                <a:spcPts val="1225"/>
              </a:spcBef>
              <a:spcAft>
                <a:spcPts val="0"/>
              </a:spcAft>
              <a:buNone/>
            </a:pPr>
            <a:r>
              <a:rPr lang="en-US" sz="1200">
                <a:solidFill>
                  <a:srgbClr val="FFFFFF"/>
                </a:solidFill>
                <a:latin typeface="Lucida Sans"/>
                <a:ea typeface="Lucida Sans"/>
                <a:cs typeface="Lucida Sans"/>
                <a:sym typeface="Lucida Sans"/>
              </a:rPr>
              <a:t>13</a:t>
            </a:r>
            <a:endParaRPr sz="1200">
              <a:solidFill>
                <a:schemeClr val="dk1"/>
              </a:solidFill>
              <a:latin typeface="Lucida Sans"/>
              <a:ea typeface="Lucida Sans"/>
              <a:cs typeface="Lucida Sans"/>
              <a:sym typeface="Lucida Sans"/>
            </a:endParaRPr>
          </a:p>
        </p:txBody>
      </p:sp>
      <p:sp>
        <p:nvSpPr>
          <p:cNvPr id="98" name="Google Shape;98;p11"/>
          <p:cNvSpPr txBox="1">
            <a:spLocks noGrp="1"/>
          </p:cNvSpPr>
          <p:nvPr>
            <p:ph type="title"/>
          </p:nvPr>
        </p:nvSpPr>
        <p:spPr>
          <a:xfrm>
            <a:off x="908439" y="345616"/>
            <a:ext cx="5847000" cy="543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400">
                <a:solidFill>
                  <a:srgbClr val="000000"/>
                </a:solidFill>
              </a:rPr>
              <a:t>DataSource and Variables</a:t>
            </a:r>
            <a:endParaRPr sz="3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2"/>
        <p:cNvGrpSpPr/>
        <p:nvPr/>
      </p:nvGrpSpPr>
      <p:grpSpPr>
        <a:xfrm>
          <a:off x="0" y="0"/>
          <a:ext cx="0" cy="0"/>
          <a:chOff x="0" y="0"/>
          <a:chExt cx="0" cy="0"/>
        </a:xfrm>
      </p:grpSpPr>
      <p:pic>
        <p:nvPicPr>
          <p:cNvPr id="103" name="Google Shape;103;p12"/>
          <p:cNvPicPr preferRelativeResize="0"/>
          <p:nvPr/>
        </p:nvPicPr>
        <p:blipFill rotWithShape="1">
          <a:blip r:embed="rId3">
            <a:alphaModFix/>
          </a:blip>
          <a:srcRect/>
          <a:stretch/>
        </p:blipFill>
        <p:spPr>
          <a:xfrm>
            <a:off x="4" y="0"/>
            <a:ext cx="12191991" cy="1304417"/>
          </a:xfrm>
          <a:prstGeom prst="rect">
            <a:avLst/>
          </a:prstGeom>
          <a:noFill/>
          <a:ln>
            <a:noFill/>
          </a:ln>
        </p:spPr>
      </p:pic>
      <p:sp>
        <p:nvSpPr>
          <p:cNvPr id="104" name="Google Shape;104;p12"/>
          <p:cNvSpPr txBox="1"/>
          <p:nvPr/>
        </p:nvSpPr>
        <p:spPr>
          <a:xfrm>
            <a:off x="1070364" y="2896092"/>
            <a:ext cx="3364865" cy="330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a:solidFill>
                  <a:srgbClr val="FFFFFF"/>
                </a:solidFill>
                <a:latin typeface="Tahoma"/>
                <a:ea typeface="Tahoma"/>
                <a:cs typeface="Tahoma"/>
                <a:sym typeface="Tahoma"/>
              </a:rPr>
              <a:t>History and How it works?</a:t>
            </a:r>
            <a:endParaRPr sz="2000">
              <a:solidFill>
                <a:schemeClr val="dk1"/>
              </a:solidFill>
              <a:latin typeface="Tahoma"/>
              <a:ea typeface="Tahoma"/>
              <a:cs typeface="Tahoma"/>
              <a:sym typeface="Tahoma"/>
            </a:endParaRPr>
          </a:p>
        </p:txBody>
      </p:sp>
      <p:sp>
        <p:nvSpPr>
          <p:cNvPr id="105" name="Google Shape;105;p12"/>
          <p:cNvSpPr txBox="1"/>
          <p:nvPr/>
        </p:nvSpPr>
        <p:spPr>
          <a:xfrm>
            <a:off x="1070364" y="3722100"/>
            <a:ext cx="4407535" cy="87884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400">
                <a:solidFill>
                  <a:srgbClr val="FFFFFF"/>
                </a:solidFill>
                <a:latin typeface="Lucida Sans"/>
                <a:ea typeface="Lucida Sans"/>
                <a:cs typeface="Lucida Sans"/>
                <a:sym typeface="Lucida Sans"/>
              </a:rPr>
              <a:t>Launched in 2010, Instagram has become a  popular social media platform for sharing photos  and videos, known for its user-friendly interface  and emphasis on visual content.</a:t>
            </a:r>
            <a:endParaRPr sz="1400">
              <a:solidFill>
                <a:schemeClr val="dk1"/>
              </a:solidFill>
              <a:latin typeface="Lucida Sans"/>
              <a:ea typeface="Lucida Sans"/>
              <a:cs typeface="Lucida Sans"/>
              <a:sym typeface="Lucida Sans"/>
            </a:endParaRPr>
          </a:p>
        </p:txBody>
      </p:sp>
      <p:sp>
        <p:nvSpPr>
          <p:cNvPr id="106" name="Google Shape;106;p12"/>
          <p:cNvSpPr txBox="1"/>
          <p:nvPr/>
        </p:nvSpPr>
        <p:spPr>
          <a:xfrm>
            <a:off x="6631076" y="3870026"/>
            <a:ext cx="4445635" cy="17322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400" b="1">
                <a:solidFill>
                  <a:srgbClr val="FFFFFF"/>
                </a:solidFill>
                <a:latin typeface="Tahoma"/>
                <a:ea typeface="Tahoma"/>
                <a:cs typeface="Tahoma"/>
                <a:sym typeface="Tahoma"/>
              </a:rPr>
              <a:t>Analyzing Instagram data is essential for  content creators as it provides insights into  audience demographics, content performance,  and engagement trends. By understanding their  audience and optimizing content strategy  accordingly, creators can increase  engagement, improve content quality, and  make informed decisions for future campaigns.</a:t>
            </a:r>
            <a:endParaRPr sz="1400">
              <a:solidFill>
                <a:schemeClr val="dk1"/>
              </a:solidFill>
              <a:latin typeface="Tahoma"/>
              <a:ea typeface="Tahoma"/>
              <a:cs typeface="Tahoma"/>
              <a:sym typeface="Tahoma"/>
            </a:endParaRPr>
          </a:p>
        </p:txBody>
      </p:sp>
      <p:sp>
        <p:nvSpPr>
          <p:cNvPr id="107" name="Google Shape;107;p12"/>
          <p:cNvSpPr txBox="1">
            <a:spLocks noGrp="1"/>
          </p:cNvSpPr>
          <p:nvPr>
            <p:ph type="title"/>
          </p:nvPr>
        </p:nvSpPr>
        <p:spPr>
          <a:xfrm>
            <a:off x="908439" y="345616"/>
            <a:ext cx="4572000" cy="543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400">
                <a:solidFill>
                  <a:schemeClr val="dk1"/>
                </a:solidFill>
              </a:rPr>
              <a:t>List of variables:</a:t>
            </a:r>
            <a:endParaRPr sz="3400">
              <a:solidFill>
                <a:schemeClr val="dk1"/>
              </a:solidFill>
            </a:endParaRPr>
          </a:p>
        </p:txBody>
      </p:sp>
      <p:sp>
        <p:nvSpPr>
          <p:cNvPr id="108" name="Google Shape;108;p12"/>
          <p:cNvSpPr txBox="1"/>
          <p:nvPr/>
        </p:nvSpPr>
        <p:spPr>
          <a:xfrm>
            <a:off x="6896612" y="2797909"/>
            <a:ext cx="3084830" cy="6350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000" b="1">
                <a:solidFill>
                  <a:srgbClr val="FFFFFF"/>
                </a:solidFill>
                <a:latin typeface="Arial"/>
                <a:ea typeface="Arial"/>
                <a:cs typeface="Arial"/>
                <a:sym typeface="Arial"/>
              </a:rPr>
              <a:t>Significance of Analyzing  Instagram Data</a:t>
            </a:r>
            <a:endParaRPr sz="2000">
              <a:solidFill>
                <a:schemeClr val="dk1"/>
              </a:solidFill>
              <a:latin typeface="Arial"/>
              <a:ea typeface="Arial"/>
              <a:cs typeface="Arial"/>
              <a:sym typeface="Arial"/>
            </a:endParaRPr>
          </a:p>
        </p:txBody>
      </p:sp>
      <p:grpSp>
        <p:nvGrpSpPr>
          <p:cNvPr id="109" name="Google Shape;109;p12"/>
          <p:cNvGrpSpPr/>
          <p:nvPr/>
        </p:nvGrpSpPr>
        <p:grpSpPr>
          <a:xfrm>
            <a:off x="581998" y="1982623"/>
            <a:ext cx="11028000" cy="3967471"/>
            <a:chOff x="20999" y="1423"/>
            <a:chExt cx="11028000" cy="3967471"/>
          </a:xfrm>
        </p:grpSpPr>
        <p:sp>
          <p:nvSpPr>
            <p:cNvPr id="110" name="Google Shape;110;p12"/>
            <p:cNvSpPr/>
            <p:nvPr/>
          </p:nvSpPr>
          <p:spPr>
            <a:xfrm>
              <a:off x="20999" y="1423"/>
              <a:ext cx="198373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2"/>
            <p:cNvSpPr txBox="1"/>
            <p:nvPr/>
          </p:nvSpPr>
          <p:spPr>
            <a:xfrm>
              <a:off x="20999" y="1423"/>
              <a:ext cx="198373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Impressions</a:t>
              </a:r>
              <a:r>
                <a:rPr lang="en-US" sz="14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The total number of times the content was displayed to users on Instagram.</a:t>
              </a:r>
              <a:endParaRPr/>
            </a:p>
          </p:txBody>
        </p:sp>
        <p:sp>
          <p:nvSpPr>
            <p:cNvPr id="112" name="Google Shape;112;p12"/>
            <p:cNvSpPr/>
            <p:nvPr/>
          </p:nvSpPr>
          <p:spPr>
            <a:xfrm>
              <a:off x="2203108" y="1423"/>
              <a:ext cx="198373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2"/>
            <p:cNvSpPr txBox="1"/>
            <p:nvPr/>
          </p:nvSpPr>
          <p:spPr>
            <a:xfrm>
              <a:off x="2203108" y="1423"/>
              <a:ext cx="198373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Reach from Home feed</a:t>
              </a:r>
              <a:r>
                <a:rPr lang="en-US" sz="16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The number of unique users who saw the content in their home feed.</a:t>
              </a:r>
              <a:endParaRPr/>
            </a:p>
          </p:txBody>
        </p:sp>
        <p:sp>
          <p:nvSpPr>
            <p:cNvPr id="114" name="Google Shape;114;p12"/>
            <p:cNvSpPr/>
            <p:nvPr/>
          </p:nvSpPr>
          <p:spPr>
            <a:xfrm>
              <a:off x="4385217" y="1423"/>
              <a:ext cx="198373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2"/>
            <p:cNvSpPr txBox="1"/>
            <p:nvPr/>
          </p:nvSpPr>
          <p:spPr>
            <a:xfrm>
              <a:off x="4385217" y="1423"/>
              <a:ext cx="198373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Reach from Hashtags: </a:t>
              </a:r>
              <a:r>
                <a:rPr lang="en-US" sz="1200">
                  <a:solidFill>
                    <a:schemeClr val="lt1"/>
                  </a:solidFill>
                  <a:latin typeface="Calibri"/>
                  <a:ea typeface="Calibri"/>
                  <a:cs typeface="Calibri"/>
                  <a:sym typeface="Calibri"/>
                </a:rPr>
                <a:t>The number of unique users who saw the content through hashtags.</a:t>
              </a:r>
              <a:endParaRPr/>
            </a:p>
          </p:txBody>
        </p:sp>
        <p:sp>
          <p:nvSpPr>
            <p:cNvPr id="116" name="Google Shape;116;p12"/>
            <p:cNvSpPr/>
            <p:nvPr/>
          </p:nvSpPr>
          <p:spPr>
            <a:xfrm>
              <a:off x="6567325" y="1423"/>
              <a:ext cx="198373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2"/>
            <p:cNvSpPr txBox="1"/>
            <p:nvPr/>
          </p:nvSpPr>
          <p:spPr>
            <a:xfrm>
              <a:off x="6567325" y="1423"/>
              <a:ext cx="198373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FFFFFF"/>
                </a:buClr>
                <a:buSzPts val="1600"/>
                <a:buFont typeface="Arial"/>
                <a:buNone/>
              </a:pPr>
              <a:r>
                <a:rPr lang="en-US" sz="1600" b="1">
                  <a:solidFill>
                    <a:srgbClr val="FFFFFF"/>
                  </a:solidFill>
                  <a:latin typeface="Arial"/>
                  <a:ea typeface="Arial"/>
                  <a:cs typeface="Arial"/>
                  <a:sym typeface="Arial"/>
                </a:rPr>
                <a:t>Reach</a:t>
              </a:r>
              <a:r>
                <a:rPr lang="en-US" sz="1600">
                  <a:solidFill>
                    <a:schemeClr val="lt1"/>
                  </a:solidFill>
                  <a:latin typeface="Calibri"/>
                  <a:ea typeface="Calibri"/>
                  <a:cs typeface="Calibri"/>
                  <a:sym typeface="Calibri"/>
                </a:rPr>
                <a:t> </a:t>
              </a:r>
              <a:r>
                <a:rPr lang="en-US" sz="1600" b="1">
                  <a:solidFill>
                    <a:schemeClr val="lt1"/>
                  </a:solidFill>
                  <a:latin typeface="Calibri"/>
                  <a:ea typeface="Calibri"/>
                  <a:cs typeface="Calibri"/>
                  <a:sym typeface="Calibri"/>
                </a:rPr>
                <a:t>from</a:t>
              </a:r>
              <a:r>
                <a:rPr lang="en-US" sz="1600">
                  <a:solidFill>
                    <a:schemeClr val="lt1"/>
                  </a:solidFill>
                  <a:latin typeface="Calibri"/>
                  <a:ea typeface="Calibri"/>
                  <a:cs typeface="Calibri"/>
                  <a:sym typeface="Calibri"/>
                </a:rPr>
                <a:t> </a:t>
              </a:r>
              <a:r>
                <a:rPr lang="en-US" sz="1600" b="1">
                  <a:solidFill>
                    <a:srgbClr val="FFFFFF"/>
                  </a:solidFill>
                  <a:latin typeface="Arial"/>
                  <a:ea typeface="Arial"/>
                  <a:cs typeface="Arial"/>
                  <a:sym typeface="Arial"/>
                </a:rPr>
                <a:t>Explore</a:t>
              </a:r>
              <a:r>
                <a:rPr lang="en-US" sz="16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The number of unique users who discovered the content through the Explore page.</a:t>
              </a:r>
              <a:endParaRPr/>
            </a:p>
          </p:txBody>
        </p:sp>
        <p:sp>
          <p:nvSpPr>
            <p:cNvPr id="118" name="Google Shape;118;p12"/>
            <p:cNvSpPr/>
            <p:nvPr/>
          </p:nvSpPr>
          <p:spPr>
            <a:xfrm>
              <a:off x="8749434" y="1423"/>
              <a:ext cx="229956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2"/>
            <p:cNvSpPr txBox="1"/>
            <p:nvPr/>
          </p:nvSpPr>
          <p:spPr>
            <a:xfrm>
              <a:off x="8749434" y="1423"/>
              <a:ext cx="229956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Reach from other sources: </a:t>
              </a:r>
              <a:r>
                <a:rPr lang="en-US" sz="1200">
                  <a:solidFill>
                    <a:schemeClr val="lt1"/>
                  </a:solidFill>
                  <a:latin typeface="Calibri"/>
                  <a:ea typeface="Calibri"/>
                  <a:cs typeface="Calibri"/>
                  <a:sym typeface="Calibri"/>
                </a:rPr>
                <a:t>The number of unique users who saw the content from sources other than the home feed, hashtags, or Explore.</a:t>
              </a:r>
              <a:endParaRPr/>
            </a:p>
          </p:txBody>
        </p:sp>
        <p:sp>
          <p:nvSpPr>
            <p:cNvPr id="120" name="Google Shape;120;p12"/>
            <p:cNvSpPr/>
            <p:nvPr/>
          </p:nvSpPr>
          <p:spPr>
            <a:xfrm>
              <a:off x="178914" y="1390038"/>
              <a:ext cx="198373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2"/>
            <p:cNvSpPr txBox="1"/>
            <p:nvPr/>
          </p:nvSpPr>
          <p:spPr>
            <a:xfrm>
              <a:off x="178914" y="1390038"/>
              <a:ext cx="198373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Saves</a:t>
              </a:r>
              <a:r>
                <a:rPr lang="en-US" sz="1400" b="1">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The number of times users saved the content to view later.</a:t>
              </a:r>
              <a:endParaRPr/>
            </a:p>
          </p:txBody>
        </p:sp>
        <p:sp>
          <p:nvSpPr>
            <p:cNvPr id="122" name="Google Shape;122;p12"/>
            <p:cNvSpPr/>
            <p:nvPr/>
          </p:nvSpPr>
          <p:spPr>
            <a:xfrm>
              <a:off x="2361023" y="1390038"/>
              <a:ext cx="198373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txBox="1"/>
            <p:nvPr/>
          </p:nvSpPr>
          <p:spPr>
            <a:xfrm>
              <a:off x="2361023" y="1390038"/>
              <a:ext cx="198373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Comments</a:t>
              </a:r>
              <a:r>
                <a:rPr lang="en-US" sz="1500">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The number of comments left on the content.</a:t>
              </a:r>
              <a:endParaRPr/>
            </a:p>
          </p:txBody>
        </p:sp>
        <p:sp>
          <p:nvSpPr>
            <p:cNvPr id="124" name="Google Shape;124;p12"/>
            <p:cNvSpPr/>
            <p:nvPr/>
          </p:nvSpPr>
          <p:spPr>
            <a:xfrm>
              <a:off x="4543132" y="1390038"/>
              <a:ext cx="198373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2"/>
            <p:cNvSpPr txBox="1"/>
            <p:nvPr/>
          </p:nvSpPr>
          <p:spPr>
            <a:xfrm>
              <a:off x="4543132" y="1390038"/>
              <a:ext cx="198373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Shares</a:t>
              </a:r>
              <a:r>
                <a:rPr lang="en-US" sz="1400" b="1">
                  <a:solidFill>
                    <a:schemeClr val="lt1"/>
                  </a:solidFill>
                  <a:latin typeface="Calibri"/>
                  <a:ea typeface="Calibri"/>
                  <a:cs typeface="Calibri"/>
                  <a:sym typeface="Calibri"/>
                </a:rPr>
                <a:t>: </a:t>
              </a:r>
              <a:r>
                <a:rPr lang="en-US" sz="1200">
                  <a:solidFill>
                    <a:schemeClr val="lt1"/>
                  </a:solidFill>
                  <a:latin typeface="Calibri"/>
                  <a:ea typeface="Calibri"/>
                  <a:cs typeface="Calibri"/>
                  <a:sym typeface="Calibri"/>
                </a:rPr>
                <a:t>The number of times users shared the content with others</a:t>
              </a:r>
              <a:r>
                <a:rPr lang="en-US" sz="1500">
                  <a:solidFill>
                    <a:schemeClr val="lt1"/>
                  </a:solidFill>
                  <a:latin typeface="Calibri"/>
                  <a:ea typeface="Calibri"/>
                  <a:cs typeface="Calibri"/>
                  <a:sym typeface="Calibri"/>
                </a:rPr>
                <a:t>.</a:t>
              </a:r>
              <a:endParaRPr/>
            </a:p>
          </p:txBody>
        </p:sp>
        <p:sp>
          <p:nvSpPr>
            <p:cNvPr id="126" name="Google Shape;126;p12"/>
            <p:cNvSpPr/>
            <p:nvPr/>
          </p:nvSpPr>
          <p:spPr>
            <a:xfrm>
              <a:off x="6725241" y="1390038"/>
              <a:ext cx="198373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txBox="1"/>
            <p:nvPr/>
          </p:nvSpPr>
          <p:spPr>
            <a:xfrm>
              <a:off x="6725241" y="1390038"/>
              <a:ext cx="198373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Likes</a:t>
              </a:r>
              <a:r>
                <a:rPr lang="en-US" sz="1500">
                  <a:solidFill>
                    <a:schemeClr val="lt1"/>
                  </a:solidFill>
                  <a:latin typeface="Calibri"/>
                  <a:ea typeface="Calibri"/>
                  <a:cs typeface="Calibri"/>
                  <a:sym typeface="Calibri"/>
                </a:rPr>
                <a:t>: </a:t>
              </a:r>
              <a:r>
                <a:rPr lang="en-US" sz="1200">
                  <a:solidFill>
                    <a:srgbClr val="FFFFFF"/>
                  </a:solidFill>
                  <a:latin typeface="Arial"/>
                  <a:ea typeface="Arial"/>
                  <a:cs typeface="Arial"/>
                  <a:sym typeface="Arial"/>
                </a:rPr>
                <a:t>The number of likes received on the content.</a:t>
              </a:r>
              <a:endParaRPr/>
            </a:p>
          </p:txBody>
        </p:sp>
        <p:sp>
          <p:nvSpPr>
            <p:cNvPr id="128" name="Google Shape;128;p12"/>
            <p:cNvSpPr/>
            <p:nvPr/>
          </p:nvSpPr>
          <p:spPr>
            <a:xfrm>
              <a:off x="8907350" y="1390038"/>
              <a:ext cx="198373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2"/>
            <p:cNvSpPr txBox="1"/>
            <p:nvPr/>
          </p:nvSpPr>
          <p:spPr>
            <a:xfrm>
              <a:off x="8907350" y="1390038"/>
              <a:ext cx="198373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Profile Visits: </a:t>
              </a:r>
              <a:r>
                <a:rPr lang="en-US" sz="1200">
                  <a:solidFill>
                    <a:srgbClr val="FFFFFF"/>
                  </a:solidFill>
                  <a:latin typeface="Arial"/>
                  <a:ea typeface="Arial"/>
                  <a:cs typeface="Arial"/>
                  <a:sym typeface="Arial"/>
                </a:rPr>
                <a:t>The number of times users visited the creator's profile after viewing the content.</a:t>
              </a:r>
              <a:endParaRPr/>
            </a:p>
          </p:txBody>
        </p:sp>
        <p:sp>
          <p:nvSpPr>
            <p:cNvPr id="130" name="Google Shape;130;p12"/>
            <p:cNvSpPr/>
            <p:nvPr/>
          </p:nvSpPr>
          <p:spPr>
            <a:xfrm>
              <a:off x="2230801" y="2778653"/>
              <a:ext cx="198373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2"/>
            <p:cNvSpPr txBox="1"/>
            <p:nvPr/>
          </p:nvSpPr>
          <p:spPr>
            <a:xfrm>
              <a:off x="2230801" y="2778653"/>
              <a:ext cx="198373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Follows</a:t>
              </a:r>
              <a:r>
                <a:rPr lang="en-US" sz="1500">
                  <a:solidFill>
                    <a:schemeClr val="lt1"/>
                  </a:solidFill>
                  <a:latin typeface="Calibri"/>
                  <a:ea typeface="Calibri"/>
                  <a:cs typeface="Calibri"/>
                  <a:sym typeface="Calibri"/>
                </a:rPr>
                <a:t>: </a:t>
              </a:r>
              <a:r>
                <a:rPr lang="en-US" sz="1200">
                  <a:solidFill>
                    <a:srgbClr val="FFFFFF"/>
                  </a:solidFill>
                  <a:latin typeface="Arial"/>
                  <a:ea typeface="Arial"/>
                  <a:cs typeface="Arial"/>
                  <a:sym typeface="Arial"/>
                </a:rPr>
                <a:t>The number of users who started following the creator after viewing the content.</a:t>
              </a:r>
              <a:endParaRPr/>
            </a:p>
          </p:txBody>
        </p:sp>
        <p:sp>
          <p:nvSpPr>
            <p:cNvPr id="132" name="Google Shape;132;p12"/>
            <p:cNvSpPr/>
            <p:nvPr/>
          </p:nvSpPr>
          <p:spPr>
            <a:xfrm>
              <a:off x="4412910" y="2778653"/>
              <a:ext cx="1983735"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2"/>
            <p:cNvSpPr txBox="1"/>
            <p:nvPr/>
          </p:nvSpPr>
          <p:spPr>
            <a:xfrm>
              <a:off x="4412910" y="2778653"/>
              <a:ext cx="1983735"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Captions</a:t>
              </a:r>
              <a:r>
                <a:rPr lang="en-US" sz="1500">
                  <a:solidFill>
                    <a:schemeClr val="lt1"/>
                  </a:solidFill>
                  <a:latin typeface="Calibri"/>
                  <a:ea typeface="Calibri"/>
                  <a:cs typeface="Calibri"/>
                  <a:sym typeface="Calibri"/>
                </a:rPr>
                <a:t>: </a:t>
              </a:r>
              <a:r>
                <a:rPr lang="en-US" sz="1200">
                  <a:solidFill>
                    <a:srgbClr val="FFFFFF"/>
                  </a:solidFill>
                  <a:latin typeface="Arial"/>
                  <a:ea typeface="Arial"/>
                  <a:cs typeface="Arial"/>
                  <a:sym typeface="Arial"/>
                </a:rPr>
                <a:t>The text accompanying the content.</a:t>
              </a:r>
              <a:endParaRPr/>
            </a:p>
          </p:txBody>
        </p:sp>
        <p:sp>
          <p:nvSpPr>
            <p:cNvPr id="134" name="Google Shape;134;p12"/>
            <p:cNvSpPr/>
            <p:nvPr/>
          </p:nvSpPr>
          <p:spPr>
            <a:xfrm>
              <a:off x="6595018" y="2778653"/>
              <a:ext cx="2244179" cy="1190241"/>
            </a:xfrm>
            <a:prstGeom prst="rect">
              <a:avLst/>
            </a:prstGeom>
            <a:solidFill>
              <a:srgbClr val="FF477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2"/>
            <p:cNvSpPr txBox="1"/>
            <p:nvPr/>
          </p:nvSpPr>
          <p:spPr>
            <a:xfrm>
              <a:off x="6595018" y="2778653"/>
              <a:ext cx="2244179" cy="1190241"/>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US" sz="1600" b="1">
                  <a:solidFill>
                    <a:schemeClr val="lt1"/>
                  </a:solidFill>
                  <a:latin typeface="Calibri"/>
                  <a:ea typeface="Calibri"/>
                  <a:cs typeface="Calibri"/>
                  <a:sym typeface="Calibri"/>
                </a:rPr>
                <a:t>Hashtags employed: </a:t>
              </a:r>
              <a:r>
                <a:rPr lang="en-US" sz="1200">
                  <a:solidFill>
                    <a:schemeClr val="lt1"/>
                  </a:solidFill>
                  <a:latin typeface="Calibri"/>
                  <a:ea typeface="Calibri"/>
                  <a:cs typeface="Calibri"/>
                  <a:sym typeface="Calibri"/>
                </a:rPr>
                <a:t>The hashtags used in the content to categorize and increase its visibility.</a:t>
              </a:r>
              <a:endParaRPr/>
            </a:p>
          </p:txBody>
        </p:sp>
      </p:grpSp>
      <p:pic>
        <p:nvPicPr>
          <p:cNvPr id="136" name="Google Shape;136;p12" descr="A red circle with white logo&#10;&#10;Description automatically generated"/>
          <p:cNvPicPr preferRelativeResize="0"/>
          <p:nvPr/>
        </p:nvPicPr>
        <p:blipFill rotWithShape="1">
          <a:blip r:embed="rId4">
            <a:alphaModFix/>
          </a:blip>
          <a:srcRect/>
          <a:stretch/>
        </p:blipFill>
        <p:spPr>
          <a:xfrm>
            <a:off x="7772400" y="128016"/>
            <a:ext cx="4235839" cy="10818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3"/>
          <p:cNvSpPr txBox="1"/>
          <p:nvPr/>
        </p:nvSpPr>
        <p:spPr>
          <a:xfrm>
            <a:off x="6871475" y="2238090"/>
            <a:ext cx="1805939"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rgbClr val="FFFFFF"/>
                </a:solidFill>
                <a:latin typeface="Arial"/>
                <a:ea typeface="Arial"/>
                <a:cs typeface="Arial"/>
                <a:sym typeface="Arial"/>
              </a:rPr>
              <a:t>Predictive</a:t>
            </a:r>
            <a:endParaRPr sz="3200">
              <a:solidFill>
                <a:schemeClr val="dk1"/>
              </a:solidFill>
              <a:latin typeface="Arial"/>
              <a:ea typeface="Arial"/>
              <a:cs typeface="Arial"/>
              <a:sym typeface="Arial"/>
            </a:endParaRPr>
          </a:p>
        </p:txBody>
      </p:sp>
      <p:sp>
        <p:nvSpPr>
          <p:cNvPr id="142" name="Google Shape;142;p13"/>
          <p:cNvSpPr txBox="1">
            <a:spLocks noGrp="1"/>
          </p:cNvSpPr>
          <p:nvPr>
            <p:ph type="title"/>
          </p:nvPr>
        </p:nvSpPr>
        <p:spPr>
          <a:xfrm>
            <a:off x="3813249" y="391011"/>
            <a:ext cx="4189800" cy="513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200">
                <a:solidFill>
                  <a:srgbClr val="000000"/>
                </a:solidFill>
              </a:rPr>
              <a:t>Research Questions</a:t>
            </a:r>
            <a:endParaRPr sz="3200"/>
          </a:p>
        </p:txBody>
      </p:sp>
      <p:sp>
        <p:nvSpPr>
          <p:cNvPr id="143" name="Google Shape;143;p13"/>
          <p:cNvSpPr txBox="1"/>
          <p:nvPr/>
        </p:nvSpPr>
        <p:spPr>
          <a:xfrm>
            <a:off x="908450" y="2390369"/>
            <a:ext cx="2033905"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rgbClr val="FFFFFF"/>
                </a:solidFill>
                <a:latin typeface="Arial"/>
                <a:ea typeface="Arial"/>
                <a:cs typeface="Arial"/>
                <a:sym typeface="Arial"/>
              </a:rPr>
              <a:t>Descriptive</a:t>
            </a:r>
            <a:endParaRPr sz="3200">
              <a:solidFill>
                <a:schemeClr val="dk1"/>
              </a:solidFill>
              <a:latin typeface="Arial"/>
              <a:ea typeface="Arial"/>
              <a:cs typeface="Arial"/>
              <a:sym typeface="Arial"/>
            </a:endParaRPr>
          </a:p>
        </p:txBody>
      </p:sp>
      <p:sp>
        <p:nvSpPr>
          <p:cNvPr id="144" name="Google Shape;144;p13"/>
          <p:cNvSpPr txBox="1"/>
          <p:nvPr/>
        </p:nvSpPr>
        <p:spPr>
          <a:xfrm>
            <a:off x="1023825" y="3101505"/>
            <a:ext cx="4368800" cy="2077492"/>
          </a:xfrm>
          <a:prstGeom prst="rect">
            <a:avLst/>
          </a:prstGeom>
          <a:noFill/>
          <a:ln>
            <a:noFill/>
          </a:ln>
        </p:spPr>
        <p:txBody>
          <a:bodyPr spcFirstLastPara="1" wrap="square" lIns="0" tIns="12700" rIns="0" bIns="0" anchor="t" anchorCtr="0">
            <a:spAutoFit/>
          </a:bodyPr>
          <a:lstStyle/>
          <a:p>
            <a:pPr marL="400050" marR="29844" lvl="0" indent="-329565" algn="l" rtl="0">
              <a:lnSpc>
                <a:spcPct val="100000"/>
              </a:lnSpc>
              <a:spcBef>
                <a:spcPts val="0"/>
              </a:spcBef>
              <a:spcAft>
                <a:spcPts val="0"/>
              </a:spcAft>
              <a:buClr>
                <a:srgbClr val="FFFFFF"/>
              </a:buClr>
              <a:buSzPts val="1500"/>
              <a:buFont typeface="Arial"/>
              <a:buAutoNum type="arabicPeriod"/>
            </a:pPr>
            <a:r>
              <a:rPr lang="en-US" sz="1500">
                <a:solidFill>
                  <a:srgbClr val="FFFFFF"/>
                </a:solidFill>
                <a:latin typeface="Arial"/>
                <a:ea typeface="Arial"/>
                <a:cs typeface="Arial"/>
                <a:sym typeface="Arial"/>
              </a:rPr>
              <a:t>What are the key factors driving the  reach and engagement of our Instagram  content?</a:t>
            </a:r>
            <a:endParaRPr sz="1500">
              <a:solidFill>
                <a:schemeClr val="dk1"/>
              </a:solidFill>
              <a:latin typeface="Arial"/>
              <a:ea typeface="Arial"/>
              <a:cs typeface="Arial"/>
              <a:sym typeface="Arial"/>
            </a:endParaRPr>
          </a:p>
          <a:p>
            <a:pPr marL="400050" marR="5080" lvl="0" indent="-387985" algn="l" rtl="0">
              <a:lnSpc>
                <a:spcPct val="100000"/>
              </a:lnSpc>
              <a:spcBef>
                <a:spcPts val="1680"/>
              </a:spcBef>
              <a:spcAft>
                <a:spcPts val="0"/>
              </a:spcAft>
              <a:buClr>
                <a:srgbClr val="FFFFFF"/>
              </a:buClr>
              <a:buSzPts val="1500"/>
              <a:buFont typeface="Arial"/>
              <a:buAutoNum type="arabicPeriod"/>
            </a:pPr>
            <a:r>
              <a:rPr lang="en-US" sz="1500">
                <a:solidFill>
                  <a:srgbClr val="FFFFFF"/>
                </a:solidFill>
                <a:latin typeface="Arial"/>
                <a:ea typeface="Arial"/>
                <a:cs typeface="Arial"/>
                <a:sym typeface="Arial"/>
              </a:rPr>
              <a:t>How do the various reach metrics  (impressions, profile visits, likes, comments,  shares) on Instagram posts correlate with each  other, and what patterns or relationships can  we identify to better understand audience  behavior and optimize our content strategy?</a:t>
            </a:r>
            <a:endParaRPr sz="1500">
              <a:solidFill>
                <a:schemeClr val="dk1"/>
              </a:solidFill>
              <a:latin typeface="Arial"/>
              <a:ea typeface="Arial"/>
              <a:cs typeface="Arial"/>
              <a:sym typeface="Arial"/>
            </a:endParaRPr>
          </a:p>
        </p:txBody>
      </p:sp>
      <p:sp>
        <p:nvSpPr>
          <p:cNvPr id="145" name="Google Shape;145;p13"/>
          <p:cNvSpPr txBox="1"/>
          <p:nvPr/>
        </p:nvSpPr>
        <p:spPr>
          <a:xfrm>
            <a:off x="6629400" y="3276600"/>
            <a:ext cx="4368800" cy="1741502"/>
          </a:xfrm>
          <a:prstGeom prst="rect">
            <a:avLst/>
          </a:prstGeom>
          <a:noFill/>
          <a:ln>
            <a:noFill/>
          </a:ln>
        </p:spPr>
        <p:txBody>
          <a:bodyPr spcFirstLastPara="1" wrap="square" lIns="0" tIns="12700" rIns="0" bIns="0" anchor="t" anchorCtr="0">
            <a:spAutoFit/>
          </a:bodyPr>
          <a:lstStyle/>
          <a:p>
            <a:pPr marL="421005" marR="179070" lvl="0" indent="-408940" algn="l" rtl="0">
              <a:lnSpc>
                <a:spcPct val="100000"/>
              </a:lnSpc>
              <a:spcBef>
                <a:spcPts val="0"/>
              </a:spcBef>
              <a:spcAft>
                <a:spcPts val="0"/>
              </a:spcAft>
              <a:buClr>
                <a:srgbClr val="FFFFFF"/>
              </a:buClr>
              <a:buSzPts val="1700"/>
              <a:buFont typeface="Arial"/>
              <a:buAutoNum type="arabicPeriod"/>
            </a:pPr>
            <a:r>
              <a:rPr lang="en-US" sz="1700">
                <a:solidFill>
                  <a:srgbClr val="FFFFFF"/>
                </a:solidFill>
                <a:latin typeface="Arial"/>
                <a:ea typeface="Arial"/>
                <a:cs typeface="Arial"/>
                <a:sym typeface="Arial"/>
              </a:rPr>
              <a:t>How accurately can our trained model predict the reach of new or future Instagram posts?</a:t>
            </a:r>
            <a:endParaRPr sz="1700">
              <a:solidFill>
                <a:schemeClr val="dk1"/>
              </a:solidFill>
              <a:latin typeface="Arial"/>
              <a:ea typeface="Arial"/>
              <a:cs typeface="Arial"/>
              <a:sym typeface="Arial"/>
            </a:endParaRPr>
          </a:p>
          <a:p>
            <a:pPr marL="421005" marR="5080" lvl="0" indent="-398145" algn="l" rtl="0">
              <a:lnSpc>
                <a:spcPct val="100000"/>
              </a:lnSpc>
              <a:spcBef>
                <a:spcPts val="1565"/>
              </a:spcBef>
              <a:spcAft>
                <a:spcPts val="0"/>
              </a:spcAft>
              <a:buClr>
                <a:srgbClr val="FFFFFF"/>
              </a:buClr>
              <a:buSzPts val="1600"/>
              <a:buFont typeface="Arial"/>
              <a:buAutoNum type="arabicPeriod"/>
            </a:pPr>
            <a:r>
              <a:rPr lang="en-US" sz="1600">
                <a:solidFill>
                  <a:srgbClr val="FFFFFF"/>
                </a:solidFill>
                <a:latin typeface="Arial"/>
                <a:ea typeface="Arial"/>
                <a:cs typeface="Arial"/>
                <a:sym typeface="Arial"/>
              </a:rPr>
              <a:t>Predict the reach(Impression) of future Instagram posts based on certain approximations.</a:t>
            </a:r>
            <a:endParaRPr sz="16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3F4"/>
        </a:solidFill>
        <a:effectLst/>
      </p:bgPr>
    </p:bg>
    <p:spTree>
      <p:nvGrpSpPr>
        <p:cNvPr id="1" name="Shape 149"/>
        <p:cNvGrpSpPr/>
        <p:nvPr/>
      </p:nvGrpSpPr>
      <p:grpSpPr>
        <a:xfrm>
          <a:off x="0" y="0"/>
          <a:ext cx="0" cy="0"/>
          <a:chOff x="0" y="0"/>
          <a:chExt cx="0" cy="0"/>
        </a:xfrm>
      </p:grpSpPr>
      <p:sp>
        <p:nvSpPr>
          <p:cNvPr id="150" name="Google Shape;150;p14"/>
          <p:cNvSpPr txBox="1"/>
          <p:nvPr/>
        </p:nvSpPr>
        <p:spPr>
          <a:xfrm>
            <a:off x="990600" y="533400"/>
            <a:ext cx="96012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Exploratory Data Analysis</a:t>
            </a:r>
            <a:endParaRPr>
              <a:solidFill>
                <a:schemeClr val="dk1"/>
              </a:solidFill>
            </a:endParaRPr>
          </a:p>
        </p:txBody>
      </p:sp>
      <p:sp>
        <p:nvSpPr>
          <p:cNvPr id="151" name="Google Shape;151;p14"/>
          <p:cNvSpPr txBox="1"/>
          <p:nvPr/>
        </p:nvSpPr>
        <p:spPr>
          <a:xfrm>
            <a:off x="914400" y="1616875"/>
            <a:ext cx="9372600" cy="9234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Missing Value check - </a:t>
            </a:r>
            <a:r>
              <a:rPr lang="en-US" sz="1800" b="1">
                <a:solidFill>
                  <a:schemeClr val="dk1"/>
                </a:solidFill>
                <a:latin typeface="Calibri"/>
                <a:ea typeface="Calibri"/>
                <a:cs typeface="Calibri"/>
                <a:sym typeface="Calibri"/>
              </a:rPr>
              <a:t>df.isna().sum()</a:t>
            </a:r>
            <a:r>
              <a:rPr lang="en-US" sz="1800">
                <a:solidFill>
                  <a:schemeClr val="dk1"/>
                </a:solidFill>
                <a:latin typeface="Calibri"/>
                <a:ea typeface="Calibri"/>
                <a:cs typeface="Calibri"/>
                <a:sym typeface="Calibri"/>
              </a:rPr>
              <a:t> </a:t>
            </a:r>
            <a:endParaRPr>
              <a:solidFill>
                <a:schemeClr val="dk1"/>
              </a:solidFill>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Statistical Profile of Dataset Attributes - </a:t>
            </a:r>
            <a:endParaRPr sz="1800">
              <a:solidFill>
                <a:schemeClr val="dk1"/>
              </a:solidFill>
              <a:latin typeface="Calibri"/>
              <a:ea typeface="Calibri"/>
              <a:cs typeface="Calibri"/>
              <a:sym typeface="Calibri"/>
            </a:endParaRPr>
          </a:p>
        </p:txBody>
      </p:sp>
      <p:pic>
        <p:nvPicPr>
          <p:cNvPr id="152" name="Google Shape;152;p14"/>
          <p:cNvPicPr preferRelativeResize="0"/>
          <p:nvPr/>
        </p:nvPicPr>
        <p:blipFill rotWithShape="1">
          <a:blip r:embed="rId3">
            <a:alphaModFix/>
          </a:blip>
          <a:srcRect/>
          <a:stretch/>
        </p:blipFill>
        <p:spPr>
          <a:xfrm>
            <a:off x="1981200" y="2887550"/>
            <a:ext cx="7103275" cy="3648975"/>
          </a:xfrm>
          <a:prstGeom prst="rect">
            <a:avLst/>
          </a:prstGeom>
          <a:noFill/>
          <a:ln>
            <a:noFill/>
          </a:ln>
        </p:spPr>
      </p:pic>
      <p:sp>
        <p:nvSpPr>
          <p:cNvPr id="153" name="Google Shape;153;p14"/>
          <p:cNvSpPr/>
          <p:nvPr/>
        </p:nvSpPr>
        <p:spPr>
          <a:xfrm>
            <a:off x="0" y="136267"/>
            <a:ext cx="65" cy="184666"/>
          </a:xfrm>
          <a:prstGeom prst="rect">
            <a:avLst/>
          </a:prstGeom>
          <a:solidFill>
            <a:srgbClr val="F1F3F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54" name="Google Shape;154;p14"/>
          <p:cNvSpPr txBox="1"/>
          <p:nvPr/>
        </p:nvSpPr>
        <p:spPr>
          <a:xfrm>
            <a:off x="4993500" y="2017087"/>
            <a:ext cx="6096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Arial"/>
              <a:buNone/>
            </a:pPr>
            <a:r>
              <a:rPr lang="en-US" sz="1800" b="1" i="0" u="none" strike="noStrike" cap="none">
                <a:solidFill>
                  <a:schemeClr val="dk1"/>
                </a:solidFill>
              </a:rPr>
              <a:t>df</a:t>
            </a:r>
            <a:r>
              <a:rPr lang="en-US" sz="2800" b="1" i="0" u="none" strike="noStrike" cap="none">
                <a:solidFill>
                  <a:schemeClr val="dk1"/>
                </a:solidFill>
              </a:rPr>
              <a:t>.</a:t>
            </a:r>
            <a:r>
              <a:rPr lang="en-US" sz="1800" b="1" i="0" u="none" strike="noStrike" cap="none">
                <a:solidFill>
                  <a:schemeClr val="dk1"/>
                </a:solidFill>
              </a:rPr>
              <a:t>describe</a:t>
            </a:r>
            <a:r>
              <a:rPr lang="en-US" sz="1200" b="1" i="0" u="none" strike="noStrike" cap="none">
                <a:solidFill>
                  <a:schemeClr val="dk1"/>
                </a:solidFill>
                <a:latin typeface="Roboto Mono"/>
                <a:ea typeface="Roboto Mono"/>
                <a:cs typeface="Roboto Mono"/>
                <a:sym typeface="Roboto Mono"/>
              </a:rPr>
              <a:t>()</a:t>
            </a:r>
            <a:r>
              <a:rPr lang="en-US" sz="2800" b="1" i="0" u="none" strike="noStrike" cap="none">
                <a:solidFill>
                  <a:schemeClr val="dk1"/>
                </a:solidFill>
              </a:rPr>
              <a:t>.</a:t>
            </a:r>
            <a:r>
              <a:rPr lang="en-US" sz="1800" b="1" i="0" u="none" strike="noStrike" cap="none">
                <a:solidFill>
                  <a:schemeClr val="dk1"/>
                </a:solidFill>
              </a:rPr>
              <a:t>transpose</a:t>
            </a:r>
            <a:r>
              <a:rPr lang="en-US" sz="1200" b="1" i="0" u="none" strike="noStrike" cap="none">
                <a:solidFill>
                  <a:schemeClr val="dk1"/>
                </a:solidFill>
                <a:latin typeface="Roboto Mono"/>
                <a:ea typeface="Roboto Mono"/>
                <a:cs typeface="Roboto Mono"/>
                <a:sym typeface="Roboto Mono"/>
              </a:rPr>
              <a:t>()</a:t>
            </a:r>
            <a:r>
              <a:rPr lang="en-US" sz="1050" b="1" i="0" u="none" strike="noStrike" cap="none">
                <a:solidFill>
                  <a:schemeClr val="lt1"/>
                </a:solidFill>
                <a:latin typeface="Calibri"/>
                <a:ea typeface="Calibri"/>
                <a:cs typeface="Calibri"/>
                <a:sym typeface="Calibri"/>
              </a:rPr>
              <a:t> </a:t>
            </a:r>
            <a:endParaRPr sz="1800" b="1" i="0" u="none" strike="noStrike" cap="none">
              <a:solidFill>
                <a:schemeClr val="lt1"/>
              </a:solidFill>
            </a:endParaRPr>
          </a:p>
        </p:txBody>
      </p:sp>
      <p:pic>
        <p:nvPicPr>
          <p:cNvPr id="155" name="Google Shape;155;p14"/>
          <p:cNvPicPr preferRelativeResize="0"/>
          <p:nvPr/>
        </p:nvPicPr>
        <p:blipFill rotWithShape="1">
          <a:blip r:embed="rId4">
            <a:alphaModFix/>
          </a:blip>
          <a:srcRect/>
          <a:stretch/>
        </p:blipFill>
        <p:spPr>
          <a:xfrm>
            <a:off x="4" y="-34812"/>
            <a:ext cx="12191992" cy="13044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5"/>
          <p:cNvSpPr txBox="1">
            <a:spLocks noGrp="1"/>
          </p:cNvSpPr>
          <p:nvPr>
            <p:ph type="title"/>
          </p:nvPr>
        </p:nvSpPr>
        <p:spPr>
          <a:xfrm>
            <a:off x="1012021" y="278125"/>
            <a:ext cx="101322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400">
                <a:solidFill>
                  <a:schemeClr val="dk1"/>
                </a:solidFill>
                <a:latin typeface="Calibri"/>
                <a:ea typeface="Calibri"/>
                <a:cs typeface="Calibri"/>
                <a:sym typeface="Calibri"/>
              </a:rPr>
              <a:t>Exploring Insights: Bar Charts and Plots</a:t>
            </a:r>
            <a:endParaRPr sz="3400">
              <a:solidFill>
                <a:schemeClr val="dk1"/>
              </a:solidFill>
              <a:latin typeface="Calibri"/>
              <a:ea typeface="Calibri"/>
              <a:cs typeface="Calibri"/>
              <a:sym typeface="Calibri"/>
            </a:endParaRPr>
          </a:p>
        </p:txBody>
      </p:sp>
      <p:pic>
        <p:nvPicPr>
          <p:cNvPr id="162" name="Google Shape;162;p15"/>
          <p:cNvPicPr preferRelativeResize="0"/>
          <p:nvPr/>
        </p:nvPicPr>
        <p:blipFill rotWithShape="1">
          <a:blip r:embed="rId3">
            <a:alphaModFix/>
          </a:blip>
          <a:srcRect/>
          <a:stretch/>
        </p:blipFill>
        <p:spPr>
          <a:xfrm>
            <a:off x="556611" y="1337719"/>
            <a:ext cx="5234614" cy="4817805"/>
          </a:xfrm>
          <a:prstGeom prst="rect">
            <a:avLst/>
          </a:prstGeom>
          <a:noFill/>
          <a:ln>
            <a:noFill/>
          </a:ln>
        </p:spPr>
      </p:pic>
      <p:pic>
        <p:nvPicPr>
          <p:cNvPr id="163" name="Google Shape;163;p15"/>
          <p:cNvPicPr preferRelativeResize="0"/>
          <p:nvPr/>
        </p:nvPicPr>
        <p:blipFill rotWithShape="1">
          <a:blip r:embed="rId4">
            <a:alphaModFix/>
          </a:blip>
          <a:srcRect/>
          <a:stretch/>
        </p:blipFill>
        <p:spPr>
          <a:xfrm>
            <a:off x="6272200" y="1337719"/>
            <a:ext cx="5387014" cy="481780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2676</TotalTime>
  <Words>1007</Words>
  <Application>Microsoft Office PowerPoint</Application>
  <PresentationFormat>Widescreen</PresentationFormat>
  <Paragraphs>78</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Lucida Sans</vt:lpstr>
      <vt:lpstr>Calibri</vt:lpstr>
      <vt:lpstr>Arial</vt:lpstr>
      <vt:lpstr>Tahoma</vt:lpstr>
      <vt:lpstr>Roboto Mono</vt:lpstr>
      <vt:lpstr>Office Theme</vt:lpstr>
      <vt:lpstr>Instagram Reach Analysis</vt:lpstr>
      <vt:lpstr>1.Introduction</vt:lpstr>
      <vt:lpstr>Instagram Overview</vt:lpstr>
      <vt:lpstr>PowerPoint Presentation</vt:lpstr>
      <vt:lpstr>DataSource and Variables</vt:lpstr>
      <vt:lpstr>List of variables:</vt:lpstr>
      <vt:lpstr>Research Questions</vt:lpstr>
      <vt:lpstr>PowerPoint Presentation</vt:lpstr>
      <vt:lpstr>Exploring Insights: Bar Charts and Plots</vt:lpstr>
      <vt:lpstr>PowerPoint Presentation</vt:lpstr>
      <vt:lpstr>PowerPoint Presentation</vt:lpstr>
      <vt:lpstr>PowerPoint Presentation</vt:lpstr>
      <vt:lpstr>Predictive Analysis:</vt:lpstr>
      <vt:lpstr>Recommendations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Instagram Reach Analysis</dc:title>
  <cp:lastModifiedBy>Sushma Ayenampudi</cp:lastModifiedBy>
  <cp:revision>3</cp:revision>
  <dcterms:modified xsi:type="dcterms:W3CDTF">2024-04-24T18:35:53Z</dcterms:modified>
</cp:coreProperties>
</file>